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0" r:id="rId4"/>
    <p:sldId id="261" r:id="rId5"/>
    <p:sldId id="262" r:id="rId6"/>
    <p:sldId id="263" r:id="rId7"/>
    <p:sldId id="258" r:id="rId8"/>
    <p:sldId id="259" r:id="rId9"/>
    <p:sldId id="264" r:id="rId10"/>
    <p:sldId id="265"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9" r:id="rId51"/>
    <p:sldId id="310" r:id="rId52"/>
    <p:sldId id="311" r:id="rId53"/>
    <p:sldId id="312" r:id="rId54"/>
    <p:sldId id="313" r:id="rId55"/>
    <p:sldId id="314" r:id="rId56"/>
    <p:sldId id="315" r:id="rId57"/>
    <p:sldId id="316" r:id="rId58"/>
    <p:sldId id="317" r:id="rId59"/>
    <p:sldId id="318" r:id="rId60"/>
    <p:sldId id="320" r:id="rId61"/>
    <p:sldId id="321" r:id="rId62"/>
    <p:sldId id="322" r:id="rId63"/>
    <p:sldId id="323" r:id="rId64"/>
    <p:sldId id="307" r:id="rId65"/>
    <p:sldId id="308" r:id="rId66"/>
    <p:sldId id="381" r:id="rId67"/>
    <p:sldId id="382"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71" r:id="rId114"/>
    <p:sldId id="369" r:id="rId115"/>
    <p:sldId id="370" r:id="rId116"/>
    <p:sldId id="372" r:id="rId117"/>
    <p:sldId id="373" r:id="rId118"/>
    <p:sldId id="375" r:id="rId119"/>
    <p:sldId id="376" r:id="rId120"/>
    <p:sldId id="377" r:id="rId121"/>
    <p:sldId id="378" r:id="rId1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lla" initials="n" lastIdx="1" clrIdx="0">
    <p:extLst>
      <p:ext uri="{19B8F6BF-5375-455C-9EA6-DF929625EA0E}">
        <p15:presenceInfo xmlns:p15="http://schemas.microsoft.com/office/powerpoint/2012/main" userId="6bcab38e2b1e6e9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77" autoAdjust="0"/>
    <p:restoredTop sz="94660"/>
  </p:normalViewPr>
  <p:slideViewPr>
    <p:cSldViewPr snapToGrid="0">
      <p:cViewPr varScale="1">
        <p:scale>
          <a:sx n="71" d="100"/>
          <a:sy n="71" d="100"/>
        </p:scale>
        <p:origin x="294" y="72"/>
      </p:cViewPr>
      <p:guideLst/>
    </p:cSldViewPr>
  </p:slideViewPr>
  <p:notesTextViewPr>
    <p:cViewPr>
      <p:scale>
        <a:sx n="1" d="1"/>
        <a:sy n="1" d="1"/>
      </p:scale>
      <p:origin x="0" y="0"/>
    </p:cViewPr>
  </p:notesTextViewPr>
  <p:sorterViewPr>
    <p:cViewPr>
      <p:scale>
        <a:sx n="100" d="100"/>
        <a:sy n="100" d="100"/>
      </p:scale>
      <p:origin x="0" y="-139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3-10T11:42:41.725" idx="1">
    <p:pos x="3176" y="648"/>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4/9/2023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t>4/9/2023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t>4/9/2023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t>4/9/2023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t>4/9/2023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t>4/9/2023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t>4/9/2023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2999" y="551329"/>
            <a:ext cx="9690847" cy="833717"/>
          </a:xfrm>
        </p:spPr>
        <p:txBody>
          <a:bodyPr>
            <a:normAutofit fontScale="90000"/>
          </a:bodyPr>
          <a:lstStyle/>
          <a:p>
            <a:r>
              <a:rPr lang="en-IN" sz="2800" b="1" dirty="0"/>
              <a:t>                         project review-2</a:t>
            </a:r>
            <a:br>
              <a:rPr lang="en-IN" sz="2800" b="1" dirty="0"/>
            </a:br>
            <a:r>
              <a:rPr lang="en-IN" sz="2800" b="1" dirty="0"/>
              <a:t>     ONLINE   TICKET BOOKING SYSTEM</a:t>
            </a:r>
            <a:endParaRPr lang="en-US" sz="2800" b="1" dirty="0"/>
          </a:p>
        </p:txBody>
      </p:sp>
      <p:sp>
        <p:nvSpPr>
          <p:cNvPr id="3" name="Subtitle 2"/>
          <p:cNvSpPr>
            <a:spLocks noGrp="1"/>
          </p:cNvSpPr>
          <p:nvPr>
            <p:ph type="subTitle" idx="1"/>
          </p:nvPr>
        </p:nvSpPr>
        <p:spPr>
          <a:xfrm>
            <a:off x="1142999" y="3738282"/>
            <a:ext cx="9690848" cy="2311396"/>
          </a:xfrm>
        </p:spPr>
        <p:txBody>
          <a:bodyPr/>
          <a:lstStyle/>
          <a:p>
            <a:r>
              <a:rPr lang="en-IN" b="1" dirty="0"/>
              <a:t>NAME                 :NALLA PERUMAL.A</a:t>
            </a:r>
          </a:p>
          <a:p>
            <a:r>
              <a:rPr lang="en-IN" b="1" dirty="0"/>
              <a:t>REG.NO              : 20UCA511</a:t>
            </a:r>
          </a:p>
          <a:p>
            <a:r>
              <a:rPr lang="en-IN" b="1" dirty="0"/>
              <a:t>CLASS                 </a:t>
            </a:r>
            <a:r>
              <a:rPr lang="en-IN" b="1" dirty="0">
                <a:sym typeface="Wingdings" panose="05000000000000000000" pitchFamily="2" charset="2"/>
              </a:rPr>
              <a:t>:   III BCA</a:t>
            </a:r>
            <a:endParaRPr lang="en-IN" b="1" dirty="0"/>
          </a:p>
          <a:p>
            <a:r>
              <a:rPr lang="en-IN" b="1" dirty="0"/>
              <a:t>INTERNAL GUIDE : DR.S.CHIDAMABARANATHAN M.SC,MCA,M.PHIL,PH.D</a:t>
            </a:r>
            <a:endParaRPr lang="en-US"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06824" y="537882"/>
            <a:ext cx="9408458" cy="5284693"/>
          </a:xfrm>
        </p:spPr>
        <p:txBody>
          <a:bodyPr/>
          <a:lstStyle/>
          <a:p>
            <a:r>
              <a:rPr lang="en-IN" sz="2800" b="1" dirty="0">
                <a:effectLst/>
                <a:latin typeface="Times New Roman" panose="02020603050405020304" pitchFamily="18" charset="0"/>
                <a:ea typeface="Calibri" panose="020F0502020204030204" pitchFamily="34" charset="0"/>
                <a:cs typeface="Latha" panose="020B0604020202020204" pitchFamily="34" charset="0"/>
              </a:rPr>
              <a:t>SOFTWARE</a:t>
            </a:r>
            <a:r>
              <a:rPr lang="en-IN" sz="2800" b="1" spc="-15" dirty="0">
                <a:effectLst/>
                <a:latin typeface="Times New Roman" panose="02020603050405020304" pitchFamily="18" charset="0"/>
                <a:ea typeface="Calibri" panose="020F0502020204030204" pitchFamily="34" charset="0"/>
                <a:cs typeface="Latha" panose="020B0604020202020204" pitchFamily="34" charset="0"/>
              </a:rPr>
              <a:t> </a:t>
            </a:r>
            <a:r>
              <a:rPr lang="en-IN" sz="2800" b="1" dirty="0">
                <a:effectLst/>
                <a:latin typeface="Times New Roman" panose="02020603050405020304" pitchFamily="18" charset="0"/>
                <a:ea typeface="Calibri" panose="020F0502020204030204" pitchFamily="34" charset="0"/>
                <a:cs typeface="Latha" panose="020B0604020202020204" pitchFamily="34" charset="0"/>
              </a:rPr>
              <a:t>REQUIREMENTS</a:t>
            </a:r>
          </a:p>
          <a:p>
            <a:pPr marL="742950" lvl="1" indent="-285750" algn="just">
              <a:lnSpc>
                <a:spcPct val="200000"/>
              </a:lnSpc>
              <a:buFont typeface="Wingdings" panose="05000000000000000000" pitchFamily="2" charset="2"/>
              <a:buChar char="v"/>
              <a:tabLst>
                <a:tab pos="2447290" algn="l"/>
                <a:tab pos="2904490" algn="l"/>
              </a:tabLst>
            </a:pPr>
            <a:r>
              <a:rPr lang="en-US" dirty="0">
                <a:effectLst/>
                <a:latin typeface="Times New Roman" panose="02020603050405020304" pitchFamily="18" charset="0"/>
                <a:ea typeface="Times New Roman" panose="02020603050405020304" pitchFamily="18" charset="0"/>
              </a:rPr>
              <a:t>     Operating</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System         </a:t>
            </a:r>
            <a:r>
              <a:rPr lang="en-US" dirty="0">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	64-bit</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OS</a:t>
            </a:r>
          </a:p>
          <a:p>
            <a:pPr marL="828040" marR="2748915" indent="-285750" algn="just">
              <a:lnSpc>
                <a:spcPct val="200000"/>
              </a:lnSpc>
              <a:spcAft>
                <a:spcPts val="0"/>
              </a:spcAft>
              <a:buFont typeface="Wingdings" panose="05000000000000000000" pitchFamily="2" charset="2"/>
              <a:buChar char="v"/>
              <a:tabLst>
                <a:tab pos="2447290" algn="l"/>
                <a:tab pos="2904490" algn="l"/>
              </a:tabLst>
            </a:pPr>
            <a:r>
              <a:rPr lang="en-US" dirty="0">
                <a:effectLst/>
                <a:latin typeface="Times New Roman" panose="02020603050405020304" pitchFamily="18" charset="0"/>
                <a:ea typeface="Times New Roman" panose="02020603050405020304" pitchFamily="18" charset="0"/>
              </a:rPr>
              <a:t>Local</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Host</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Server	             :	</a:t>
            </a:r>
            <a:r>
              <a:rPr lang="en-US" dirty="0" err="1">
                <a:effectLst/>
                <a:latin typeface="Times New Roman" panose="02020603050405020304" pitchFamily="18" charset="0"/>
                <a:ea typeface="Times New Roman" panose="02020603050405020304" pitchFamily="18" charset="0"/>
              </a:rPr>
              <a:t>Xampp</a:t>
            </a:r>
            <a:r>
              <a:rPr lang="en-US" dirty="0">
                <a:effectLst/>
                <a:latin typeface="Times New Roman" panose="02020603050405020304" pitchFamily="18" charset="0"/>
                <a:ea typeface="Times New Roman" panose="02020603050405020304" pitchFamily="18" charset="0"/>
              </a:rPr>
              <a:t> server</a:t>
            </a:r>
            <a:r>
              <a:rPr lang="en-US" spc="5" dirty="0">
                <a:effectLst/>
                <a:latin typeface="Times New Roman" panose="02020603050405020304" pitchFamily="18" charset="0"/>
                <a:ea typeface="Times New Roman" panose="02020603050405020304" pitchFamily="18" charset="0"/>
              </a:rPr>
              <a:t> </a:t>
            </a:r>
            <a:endParaRPr lang="en-US" dirty="0">
              <a:effectLst/>
              <a:latin typeface="Times New Roman" panose="02020603050405020304" pitchFamily="18" charset="0"/>
              <a:ea typeface="Times New Roman" panose="02020603050405020304" pitchFamily="18" charset="0"/>
            </a:endParaRPr>
          </a:p>
          <a:p>
            <a:pPr marL="828040" marR="2748915" indent="-285750" algn="just">
              <a:lnSpc>
                <a:spcPct val="200000"/>
              </a:lnSpc>
              <a:spcAft>
                <a:spcPts val="0"/>
              </a:spcAft>
              <a:buFont typeface="Wingdings" panose="05000000000000000000" pitchFamily="2" charset="2"/>
              <a:buChar char="v"/>
              <a:tabLst>
                <a:tab pos="2447290" algn="l"/>
                <a:tab pos="2904490" algn="l"/>
              </a:tabLst>
            </a:pPr>
            <a:r>
              <a:rPr lang="en-US" dirty="0">
                <a:effectLst/>
                <a:latin typeface="Times New Roman" panose="02020603050405020304" pitchFamily="18" charset="0"/>
                <a:ea typeface="Times New Roman" panose="02020603050405020304" pitchFamily="18" charset="0"/>
              </a:rPr>
              <a:t>Database</a:t>
            </a:r>
            <a:r>
              <a:rPr lang="en-US" spc="-1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Connectivity     </a:t>
            </a:r>
            <a:r>
              <a:rPr lang="en-US" dirty="0">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	PhpMyAdmin</a:t>
            </a:r>
            <a:r>
              <a:rPr lang="en-US" spc="-285" dirty="0">
                <a:effectLst/>
                <a:latin typeface="Times New Roman" panose="02020603050405020304" pitchFamily="18" charset="0"/>
                <a:ea typeface="Times New Roman" panose="02020603050405020304" pitchFamily="18" charset="0"/>
              </a:rPr>
              <a:t> </a:t>
            </a:r>
            <a:endParaRPr lang="en-US" dirty="0">
              <a:effectLst/>
              <a:latin typeface="Times New Roman" panose="02020603050405020304" pitchFamily="18" charset="0"/>
              <a:ea typeface="Times New Roman" panose="02020603050405020304" pitchFamily="18" charset="0"/>
            </a:endParaRPr>
          </a:p>
          <a:p>
            <a:pPr marL="828040" marR="2748915" indent="-285750" algn="just">
              <a:lnSpc>
                <a:spcPct val="200000"/>
              </a:lnSpc>
              <a:spcAft>
                <a:spcPts val="0"/>
              </a:spcAft>
              <a:buFont typeface="Wingdings" panose="05000000000000000000" pitchFamily="2" charset="2"/>
              <a:buChar char="v"/>
              <a:tabLst>
                <a:tab pos="2447290" algn="l"/>
                <a:tab pos="2904490" algn="l"/>
              </a:tabLst>
            </a:pPr>
            <a:r>
              <a:rPr lang="en-US" dirty="0">
                <a:effectLst/>
                <a:latin typeface="Times New Roman" panose="02020603050405020304" pitchFamily="18" charset="0"/>
                <a:ea typeface="Times New Roman" panose="02020603050405020304" pitchFamily="18" charset="0"/>
              </a:rPr>
              <a:t>Front</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End	                    :	Html</a:t>
            </a:r>
            <a:r>
              <a:rPr lang="en-US" spc="-3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and</a:t>
            </a:r>
            <a:r>
              <a:rPr lang="en-US" spc="-3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PHP</a:t>
            </a:r>
          </a:p>
          <a:p>
            <a:pPr marL="828040" indent="-285750" algn="just">
              <a:lnSpc>
                <a:spcPct val="200000"/>
              </a:lnSpc>
              <a:spcBef>
                <a:spcPts val="15"/>
              </a:spcBef>
              <a:spcAft>
                <a:spcPts val="0"/>
              </a:spcAft>
              <a:buFont typeface="Wingdings" panose="05000000000000000000" pitchFamily="2" charset="2"/>
              <a:buChar char="v"/>
              <a:tabLst>
                <a:tab pos="2447290" algn="l"/>
                <a:tab pos="2904490" algn="l"/>
              </a:tabLst>
            </a:pPr>
            <a:r>
              <a:rPr lang="en-US" dirty="0">
                <a:effectLst/>
                <a:latin typeface="Times New Roman" panose="02020603050405020304" pitchFamily="18" charset="0"/>
                <a:ea typeface="Times New Roman" panose="02020603050405020304" pitchFamily="18" charset="0"/>
              </a:rPr>
              <a:t>Back</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End	                    :	MYSQL</a:t>
            </a:r>
          </a:p>
          <a:p>
            <a:endParaRPr lang="en-US" sz="2800" dirty="0">
              <a:effectLst/>
              <a:latin typeface="Calibri" panose="020F0502020204030204" pitchFamily="34" charset="0"/>
              <a:ea typeface="Calibri" panose="020F0502020204030204" pitchFamily="34" charset="0"/>
              <a:cs typeface="Latha" panose="020B0604020202020204" pitchFamily="34" charset="0"/>
            </a:endParaRPr>
          </a:p>
          <a:p>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805C36-96E0-4D6B-ACCF-20AFC2EEDB15}"/>
              </a:ext>
            </a:extLst>
          </p:cNvPr>
          <p:cNvPicPr>
            <a:picLocks noChangeAspect="1"/>
          </p:cNvPicPr>
          <p:nvPr/>
        </p:nvPicPr>
        <p:blipFill>
          <a:blip r:embed="rId2"/>
          <a:stretch>
            <a:fillRect/>
          </a:stretch>
        </p:blipFill>
        <p:spPr>
          <a:xfrm>
            <a:off x="193674" y="1139824"/>
            <a:ext cx="11020425" cy="4333875"/>
          </a:xfrm>
          <a:prstGeom prst="rect">
            <a:avLst/>
          </a:prstGeom>
        </p:spPr>
      </p:pic>
    </p:spTree>
    <p:extLst>
      <p:ext uri="{BB962C8B-B14F-4D97-AF65-F5344CB8AC3E}">
        <p14:creationId xmlns:p14="http://schemas.microsoft.com/office/powerpoint/2010/main" val="13181573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68302E-FC89-4CB6-8999-2260F43ED3A9}"/>
              </a:ext>
            </a:extLst>
          </p:cNvPr>
          <p:cNvPicPr>
            <a:picLocks noChangeAspect="1"/>
          </p:cNvPicPr>
          <p:nvPr/>
        </p:nvPicPr>
        <p:blipFill>
          <a:blip r:embed="rId2"/>
          <a:stretch>
            <a:fillRect/>
          </a:stretch>
        </p:blipFill>
        <p:spPr>
          <a:xfrm>
            <a:off x="1689100" y="685800"/>
            <a:ext cx="6383337" cy="4929187"/>
          </a:xfrm>
          <a:prstGeom prst="rect">
            <a:avLst/>
          </a:prstGeom>
        </p:spPr>
      </p:pic>
    </p:spTree>
    <p:extLst>
      <p:ext uri="{BB962C8B-B14F-4D97-AF65-F5344CB8AC3E}">
        <p14:creationId xmlns:p14="http://schemas.microsoft.com/office/powerpoint/2010/main" val="37089786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3E7C8C-32DF-44BE-9BB5-B0060B6ECAF1}"/>
              </a:ext>
            </a:extLst>
          </p:cNvPr>
          <p:cNvPicPr>
            <a:picLocks noChangeAspect="1"/>
          </p:cNvPicPr>
          <p:nvPr/>
        </p:nvPicPr>
        <p:blipFill>
          <a:blip r:embed="rId2"/>
          <a:stretch>
            <a:fillRect/>
          </a:stretch>
        </p:blipFill>
        <p:spPr>
          <a:xfrm>
            <a:off x="1104900" y="800100"/>
            <a:ext cx="9829800" cy="5257800"/>
          </a:xfrm>
          <a:prstGeom prst="rect">
            <a:avLst/>
          </a:prstGeom>
        </p:spPr>
      </p:pic>
    </p:spTree>
    <p:extLst>
      <p:ext uri="{BB962C8B-B14F-4D97-AF65-F5344CB8AC3E}">
        <p14:creationId xmlns:p14="http://schemas.microsoft.com/office/powerpoint/2010/main" val="28868762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2CB7C3-DF68-4C29-9F2B-3B2090F38A73}"/>
              </a:ext>
            </a:extLst>
          </p:cNvPr>
          <p:cNvPicPr>
            <a:picLocks noChangeAspect="1"/>
          </p:cNvPicPr>
          <p:nvPr/>
        </p:nvPicPr>
        <p:blipFill>
          <a:blip r:embed="rId2"/>
          <a:stretch>
            <a:fillRect/>
          </a:stretch>
        </p:blipFill>
        <p:spPr>
          <a:xfrm>
            <a:off x="528637" y="1349374"/>
            <a:ext cx="11190308" cy="3349625"/>
          </a:xfrm>
          <a:prstGeom prst="rect">
            <a:avLst/>
          </a:prstGeom>
        </p:spPr>
      </p:pic>
    </p:spTree>
    <p:extLst>
      <p:ext uri="{BB962C8B-B14F-4D97-AF65-F5344CB8AC3E}">
        <p14:creationId xmlns:p14="http://schemas.microsoft.com/office/powerpoint/2010/main" val="18565618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15233B-AE8F-4735-B4B9-02FC502FCCF4}"/>
              </a:ext>
            </a:extLst>
          </p:cNvPr>
          <p:cNvPicPr>
            <a:picLocks noChangeAspect="1"/>
          </p:cNvPicPr>
          <p:nvPr/>
        </p:nvPicPr>
        <p:blipFill>
          <a:blip r:embed="rId2"/>
          <a:stretch>
            <a:fillRect/>
          </a:stretch>
        </p:blipFill>
        <p:spPr>
          <a:xfrm>
            <a:off x="269567" y="838200"/>
            <a:ext cx="11652866" cy="4305300"/>
          </a:xfrm>
          <a:prstGeom prst="rect">
            <a:avLst/>
          </a:prstGeom>
        </p:spPr>
      </p:pic>
    </p:spTree>
    <p:extLst>
      <p:ext uri="{BB962C8B-B14F-4D97-AF65-F5344CB8AC3E}">
        <p14:creationId xmlns:p14="http://schemas.microsoft.com/office/powerpoint/2010/main" val="608233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55F0D5-7862-4045-8105-9EACFB357ED7}"/>
              </a:ext>
            </a:extLst>
          </p:cNvPr>
          <p:cNvPicPr>
            <a:picLocks noChangeAspect="1"/>
          </p:cNvPicPr>
          <p:nvPr/>
        </p:nvPicPr>
        <p:blipFill>
          <a:blip r:embed="rId2"/>
          <a:stretch>
            <a:fillRect/>
          </a:stretch>
        </p:blipFill>
        <p:spPr>
          <a:xfrm>
            <a:off x="1293812" y="554037"/>
            <a:ext cx="7989888" cy="5643563"/>
          </a:xfrm>
          <a:prstGeom prst="rect">
            <a:avLst/>
          </a:prstGeom>
        </p:spPr>
      </p:pic>
    </p:spTree>
    <p:extLst>
      <p:ext uri="{BB962C8B-B14F-4D97-AF65-F5344CB8AC3E}">
        <p14:creationId xmlns:p14="http://schemas.microsoft.com/office/powerpoint/2010/main" val="351041380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4DD366-D643-4934-BB01-425D6158FF6F}"/>
              </a:ext>
            </a:extLst>
          </p:cNvPr>
          <p:cNvPicPr>
            <a:picLocks noChangeAspect="1"/>
          </p:cNvPicPr>
          <p:nvPr/>
        </p:nvPicPr>
        <p:blipFill>
          <a:blip r:embed="rId2"/>
          <a:stretch>
            <a:fillRect/>
          </a:stretch>
        </p:blipFill>
        <p:spPr>
          <a:xfrm>
            <a:off x="1128712" y="1892300"/>
            <a:ext cx="9990387" cy="2273300"/>
          </a:xfrm>
          <a:prstGeom prst="rect">
            <a:avLst/>
          </a:prstGeom>
        </p:spPr>
      </p:pic>
    </p:spTree>
    <p:extLst>
      <p:ext uri="{BB962C8B-B14F-4D97-AF65-F5344CB8AC3E}">
        <p14:creationId xmlns:p14="http://schemas.microsoft.com/office/powerpoint/2010/main" val="33693159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EF6EDD-B4F7-4787-9732-890E843E38B6}"/>
              </a:ext>
            </a:extLst>
          </p:cNvPr>
          <p:cNvPicPr>
            <a:picLocks noChangeAspect="1"/>
          </p:cNvPicPr>
          <p:nvPr/>
        </p:nvPicPr>
        <p:blipFill>
          <a:blip r:embed="rId2"/>
          <a:stretch>
            <a:fillRect/>
          </a:stretch>
        </p:blipFill>
        <p:spPr>
          <a:xfrm>
            <a:off x="396874" y="1335087"/>
            <a:ext cx="11617475" cy="3224213"/>
          </a:xfrm>
          <a:prstGeom prst="rect">
            <a:avLst/>
          </a:prstGeom>
        </p:spPr>
      </p:pic>
    </p:spTree>
    <p:extLst>
      <p:ext uri="{BB962C8B-B14F-4D97-AF65-F5344CB8AC3E}">
        <p14:creationId xmlns:p14="http://schemas.microsoft.com/office/powerpoint/2010/main" val="10471293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9D8662-9BE2-4196-A053-E6DCC5D95004}"/>
              </a:ext>
            </a:extLst>
          </p:cNvPr>
          <p:cNvPicPr>
            <a:picLocks noChangeAspect="1"/>
          </p:cNvPicPr>
          <p:nvPr/>
        </p:nvPicPr>
        <p:blipFill>
          <a:blip r:embed="rId2"/>
          <a:stretch>
            <a:fillRect/>
          </a:stretch>
        </p:blipFill>
        <p:spPr>
          <a:xfrm>
            <a:off x="1376362" y="719137"/>
            <a:ext cx="8364538" cy="5402263"/>
          </a:xfrm>
          <a:prstGeom prst="rect">
            <a:avLst/>
          </a:prstGeom>
        </p:spPr>
      </p:pic>
    </p:spTree>
    <p:extLst>
      <p:ext uri="{BB962C8B-B14F-4D97-AF65-F5344CB8AC3E}">
        <p14:creationId xmlns:p14="http://schemas.microsoft.com/office/powerpoint/2010/main" val="37092233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CD94CF-0AA1-4083-8042-D5F8748D834E}"/>
              </a:ext>
            </a:extLst>
          </p:cNvPr>
          <p:cNvPicPr>
            <a:picLocks noChangeAspect="1"/>
          </p:cNvPicPr>
          <p:nvPr/>
        </p:nvPicPr>
        <p:blipFill>
          <a:blip r:embed="rId2"/>
          <a:stretch>
            <a:fillRect/>
          </a:stretch>
        </p:blipFill>
        <p:spPr>
          <a:xfrm>
            <a:off x="874712" y="528637"/>
            <a:ext cx="9629775" cy="5529263"/>
          </a:xfrm>
          <a:prstGeom prst="rect">
            <a:avLst/>
          </a:prstGeom>
        </p:spPr>
      </p:pic>
    </p:spTree>
    <p:extLst>
      <p:ext uri="{BB962C8B-B14F-4D97-AF65-F5344CB8AC3E}">
        <p14:creationId xmlns:p14="http://schemas.microsoft.com/office/powerpoint/2010/main" val="1343427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8686" y="506566"/>
            <a:ext cx="6098240" cy="548099"/>
          </a:xfrm>
          <a:prstGeom prst="rect">
            <a:avLst/>
          </a:prstGeom>
          <a:noFill/>
        </p:spPr>
        <p:txBody>
          <a:bodyPr wrap="square">
            <a:spAutoFit/>
          </a:bodyPr>
          <a:lstStyle/>
          <a:p>
            <a:pPr marL="69850" algn="just">
              <a:lnSpc>
                <a:spcPct val="115000"/>
              </a:lnSpc>
              <a:spcBef>
                <a:spcPts val="535"/>
              </a:spcBef>
              <a:spcAft>
                <a:spcPts val="0"/>
              </a:spcAft>
            </a:pPr>
            <a:r>
              <a:rPr lang="en-US" sz="2800" dirty="0">
                <a:effectLst/>
                <a:latin typeface="Times New Roman" panose="02020603050405020304" pitchFamily="18" charset="0"/>
                <a:ea typeface="Times New Roman" panose="02020603050405020304" pitchFamily="18" charset="0"/>
              </a:rPr>
              <a:t>SYSTEM</a:t>
            </a:r>
            <a:r>
              <a:rPr lang="en-US" sz="2800" spc="-1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DESIGN</a:t>
            </a:r>
          </a:p>
        </p:txBody>
      </p:sp>
      <p:sp>
        <p:nvSpPr>
          <p:cNvPr id="6" name="TextBox 5"/>
          <p:cNvSpPr txBox="1"/>
          <p:nvPr/>
        </p:nvSpPr>
        <p:spPr>
          <a:xfrm>
            <a:off x="453839" y="1267616"/>
            <a:ext cx="6098240" cy="400110"/>
          </a:xfrm>
          <a:prstGeom prst="rect">
            <a:avLst/>
          </a:prstGeom>
          <a:noFill/>
        </p:spPr>
        <p:txBody>
          <a:bodyPr wrap="square">
            <a:spAutoFit/>
          </a:bodyPr>
          <a:lstStyle/>
          <a:p>
            <a:r>
              <a:rPr lang="en-IN" sz="2000" dirty="0">
                <a:effectLst/>
                <a:latin typeface="Times New Roman" panose="02020603050405020304" pitchFamily="18" charset="0"/>
                <a:ea typeface="Calibri" panose="020F0502020204030204" pitchFamily="34" charset="0"/>
                <a:cs typeface="Times New Roman" panose="02020603050405020304" pitchFamily="18" charset="0"/>
              </a:rPr>
              <a:t>Architectural</a:t>
            </a:r>
            <a:r>
              <a:rPr lang="en-IN" sz="2000" spc="-1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Design</a:t>
            </a:r>
            <a:endParaRPr lang="en-US" sz="20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rotWithShape="1">
          <a:blip r:embed="rId2"/>
          <a:srcRect l="22831" t="8825" r="29302" b="2156"/>
          <a:stretch>
            <a:fillRect/>
          </a:stretch>
        </p:blipFill>
        <p:spPr>
          <a:xfrm>
            <a:off x="4424082" y="376518"/>
            <a:ext cx="6521824" cy="6104964"/>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17ABB9-C0CA-456C-ACC1-A31BF339B8D8}"/>
              </a:ext>
            </a:extLst>
          </p:cNvPr>
          <p:cNvPicPr>
            <a:picLocks noChangeAspect="1"/>
          </p:cNvPicPr>
          <p:nvPr/>
        </p:nvPicPr>
        <p:blipFill>
          <a:blip r:embed="rId2"/>
          <a:stretch>
            <a:fillRect/>
          </a:stretch>
        </p:blipFill>
        <p:spPr>
          <a:xfrm>
            <a:off x="376237" y="995362"/>
            <a:ext cx="11439525" cy="4867275"/>
          </a:xfrm>
          <a:prstGeom prst="rect">
            <a:avLst/>
          </a:prstGeom>
        </p:spPr>
      </p:pic>
    </p:spTree>
    <p:extLst>
      <p:ext uri="{BB962C8B-B14F-4D97-AF65-F5344CB8AC3E}">
        <p14:creationId xmlns:p14="http://schemas.microsoft.com/office/powerpoint/2010/main" val="120870168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973A28-859A-40F4-9E91-BFFC047DB0E1}"/>
              </a:ext>
            </a:extLst>
          </p:cNvPr>
          <p:cNvPicPr>
            <a:picLocks noChangeAspect="1"/>
          </p:cNvPicPr>
          <p:nvPr/>
        </p:nvPicPr>
        <p:blipFill>
          <a:blip r:embed="rId2"/>
          <a:stretch>
            <a:fillRect/>
          </a:stretch>
        </p:blipFill>
        <p:spPr>
          <a:xfrm>
            <a:off x="4248150" y="1052512"/>
            <a:ext cx="3695700" cy="5094288"/>
          </a:xfrm>
          <a:prstGeom prst="rect">
            <a:avLst/>
          </a:prstGeom>
        </p:spPr>
      </p:pic>
    </p:spTree>
    <p:extLst>
      <p:ext uri="{BB962C8B-B14F-4D97-AF65-F5344CB8AC3E}">
        <p14:creationId xmlns:p14="http://schemas.microsoft.com/office/powerpoint/2010/main" val="11096201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F434D7-3588-4771-86AF-097069E5E66F}"/>
              </a:ext>
            </a:extLst>
          </p:cNvPr>
          <p:cNvPicPr>
            <a:picLocks noChangeAspect="1"/>
          </p:cNvPicPr>
          <p:nvPr/>
        </p:nvPicPr>
        <p:blipFill>
          <a:blip r:embed="rId2"/>
          <a:stretch>
            <a:fillRect/>
          </a:stretch>
        </p:blipFill>
        <p:spPr>
          <a:xfrm>
            <a:off x="361950" y="1185862"/>
            <a:ext cx="11468100" cy="4486275"/>
          </a:xfrm>
          <a:prstGeom prst="rect">
            <a:avLst/>
          </a:prstGeom>
        </p:spPr>
      </p:pic>
    </p:spTree>
    <p:extLst>
      <p:ext uri="{BB962C8B-B14F-4D97-AF65-F5344CB8AC3E}">
        <p14:creationId xmlns:p14="http://schemas.microsoft.com/office/powerpoint/2010/main" val="40852941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14576D-884E-4AC9-BA71-5FE32825DC8E}"/>
              </a:ext>
            </a:extLst>
          </p:cNvPr>
          <p:cNvPicPr>
            <a:picLocks noChangeAspect="1"/>
          </p:cNvPicPr>
          <p:nvPr/>
        </p:nvPicPr>
        <p:blipFill>
          <a:blip r:embed="rId2"/>
          <a:stretch>
            <a:fillRect/>
          </a:stretch>
        </p:blipFill>
        <p:spPr>
          <a:xfrm>
            <a:off x="4052887" y="576262"/>
            <a:ext cx="4086225" cy="5705475"/>
          </a:xfrm>
          <a:prstGeom prst="rect">
            <a:avLst/>
          </a:prstGeom>
        </p:spPr>
      </p:pic>
    </p:spTree>
    <p:extLst>
      <p:ext uri="{BB962C8B-B14F-4D97-AF65-F5344CB8AC3E}">
        <p14:creationId xmlns:p14="http://schemas.microsoft.com/office/powerpoint/2010/main" val="15668440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121595-E8A8-456A-9F09-4D0F4699B1AF}"/>
              </a:ext>
            </a:extLst>
          </p:cNvPr>
          <p:cNvPicPr>
            <a:picLocks noChangeAspect="1"/>
          </p:cNvPicPr>
          <p:nvPr/>
        </p:nvPicPr>
        <p:blipFill>
          <a:blip r:embed="rId2"/>
          <a:stretch>
            <a:fillRect/>
          </a:stretch>
        </p:blipFill>
        <p:spPr>
          <a:xfrm>
            <a:off x="366712" y="1662112"/>
            <a:ext cx="11458575" cy="3533775"/>
          </a:xfrm>
          <a:prstGeom prst="rect">
            <a:avLst/>
          </a:prstGeom>
        </p:spPr>
      </p:pic>
    </p:spTree>
    <p:extLst>
      <p:ext uri="{BB962C8B-B14F-4D97-AF65-F5344CB8AC3E}">
        <p14:creationId xmlns:p14="http://schemas.microsoft.com/office/powerpoint/2010/main" val="13175731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FFA480-F237-4EE5-841B-6F9F1761D06F}"/>
              </a:ext>
            </a:extLst>
          </p:cNvPr>
          <p:cNvPicPr>
            <a:picLocks noChangeAspect="1"/>
          </p:cNvPicPr>
          <p:nvPr/>
        </p:nvPicPr>
        <p:blipFill>
          <a:blip r:embed="rId2"/>
          <a:stretch>
            <a:fillRect/>
          </a:stretch>
        </p:blipFill>
        <p:spPr>
          <a:xfrm>
            <a:off x="3871912" y="1762125"/>
            <a:ext cx="4448175" cy="3333750"/>
          </a:xfrm>
          <a:prstGeom prst="rect">
            <a:avLst/>
          </a:prstGeom>
        </p:spPr>
      </p:pic>
    </p:spTree>
    <p:extLst>
      <p:ext uri="{BB962C8B-B14F-4D97-AF65-F5344CB8AC3E}">
        <p14:creationId xmlns:p14="http://schemas.microsoft.com/office/powerpoint/2010/main" val="18899747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39D25C-B188-480E-B1D0-A2D7C88C72AC}"/>
              </a:ext>
            </a:extLst>
          </p:cNvPr>
          <p:cNvPicPr>
            <a:picLocks noChangeAspect="1"/>
          </p:cNvPicPr>
          <p:nvPr/>
        </p:nvPicPr>
        <p:blipFill>
          <a:blip r:embed="rId2"/>
          <a:stretch>
            <a:fillRect/>
          </a:stretch>
        </p:blipFill>
        <p:spPr>
          <a:xfrm>
            <a:off x="285750" y="2371725"/>
            <a:ext cx="11620500" cy="2114550"/>
          </a:xfrm>
          <a:prstGeom prst="rect">
            <a:avLst/>
          </a:prstGeom>
        </p:spPr>
      </p:pic>
    </p:spTree>
    <p:extLst>
      <p:ext uri="{BB962C8B-B14F-4D97-AF65-F5344CB8AC3E}">
        <p14:creationId xmlns:p14="http://schemas.microsoft.com/office/powerpoint/2010/main" val="2144518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FB2A55-ECA0-48AF-A7FD-47BA97C1D07D}"/>
              </a:ext>
            </a:extLst>
          </p:cNvPr>
          <p:cNvPicPr>
            <a:picLocks noChangeAspect="1"/>
          </p:cNvPicPr>
          <p:nvPr/>
        </p:nvPicPr>
        <p:blipFill>
          <a:blip r:embed="rId2"/>
          <a:stretch>
            <a:fillRect/>
          </a:stretch>
        </p:blipFill>
        <p:spPr>
          <a:xfrm>
            <a:off x="395287" y="2314575"/>
            <a:ext cx="11401425" cy="2228850"/>
          </a:xfrm>
          <a:prstGeom prst="rect">
            <a:avLst/>
          </a:prstGeom>
        </p:spPr>
      </p:pic>
    </p:spTree>
    <p:extLst>
      <p:ext uri="{BB962C8B-B14F-4D97-AF65-F5344CB8AC3E}">
        <p14:creationId xmlns:p14="http://schemas.microsoft.com/office/powerpoint/2010/main" val="33907476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0E63B-A358-4AB8-B17B-DCD90B133622}"/>
              </a:ext>
            </a:extLst>
          </p:cNvPr>
          <p:cNvPicPr>
            <a:picLocks noChangeAspect="1"/>
          </p:cNvPicPr>
          <p:nvPr/>
        </p:nvPicPr>
        <p:blipFill>
          <a:blip r:embed="rId2"/>
          <a:stretch>
            <a:fillRect/>
          </a:stretch>
        </p:blipFill>
        <p:spPr>
          <a:xfrm>
            <a:off x="1654174" y="1157287"/>
            <a:ext cx="7273925" cy="5205413"/>
          </a:xfrm>
          <a:prstGeom prst="rect">
            <a:avLst/>
          </a:prstGeom>
        </p:spPr>
      </p:pic>
    </p:spTree>
    <p:extLst>
      <p:ext uri="{BB962C8B-B14F-4D97-AF65-F5344CB8AC3E}">
        <p14:creationId xmlns:p14="http://schemas.microsoft.com/office/powerpoint/2010/main" val="34208189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0381C6-352C-48DF-9421-7FB03838DAA3}"/>
              </a:ext>
            </a:extLst>
          </p:cNvPr>
          <p:cNvPicPr>
            <a:picLocks noChangeAspect="1"/>
          </p:cNvPicPr>
          <p:nvPr/>
        </p:nvPicPr>
        <p:blipFill>
          <a:blip r:embed="rId2"/>
          <a:stretch>
            <a:fillRect/>
          </a:stretch>
        </p:blipFill>
        <p:spPr>
          <a:xfrm>
            <a:off x="428625" y="1533525"/>
            <a:ext cx="11334750" cy="3790950"/>
          </a:xfrm>
          <a:prstGeom prst="rect">
            <a:avLst/>
          </a:prstGeom>
        </p:spPr>
      </p:pic>
    </p:spTree>
    <p:extLst>
      <p:ext uri="{BB962C8B-B14F-4D97-AF65-F5344CB8AC3E}">
        <p14:creationId xmlns:p14="http://schemas.microsoft.com/office/powerpoint/2010/main" val="1792285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9674" y="635460"/>
            <a:ext cx="6098240" cy="968983"/>
          </a:xfrm>
          <a:prstGeom prst="rect">
            <a:avLst/>
          </a:prstGeom>
          <a:noFill/>
        </p:spPr>
        <p:txBody>
          <a:bodyPr wrap="square">
            <a:spAutoFit/>
          </a:bodyPr>
          <a:lstStyle/>
          <a:p>
            <a:pPr>
              <a:lnSpc>
                <a:spcPct val="107000"/>
              </a:lnSpc>
              <a:spcAft>
                <a:spcPts val="800"/>
              </a:spcAft>
              <a:tabLst>
                <a:tab pos="3776980" algn="l"/>
                <a:tab pos="5731510" algn="r"/>
              </a:tabLst>
            </a:pPr>
            <a:r>
              <a:rPr lang="en-IN" sz="2800" b="1" u="sng" dirty="0">
                <a:effectLst/>
                <a:latin typeface="Times New Roman" panose="02020603050405020304" pitchFamily="18" charset="0"/>
                <a:ea typeface="Calibri" panose="020F0502020204030204" pitchFamily="34" charset="0"/>
                <a:cs typeface="Latha" panose="020B0604020202020204" pitchFamily="34" charset="0"/>
              </a:rPr>
              <a:t>Data Flow Diagram:     </a:t>
            </a:r>
            <a:endParaRPr lang="en-US" sz="2800" dirty="0">
              <a:effectLst/>
              <a:latin typeface="Calibri" panose="020F0502020204030204" pitchFamily="34" charset="0"/>
              <a:ea typeface="Calibri" panose="020F0502020204030204" pitchFamily="34" charset="0"/>
              <a:cs typeface="Latha" panose="020B0604020202020204" pitchFamily="34" charset="0"/>
            </a:endParaRPr>
          </a:p>
          <a:p>
            <a:pPr>
              <a:lnSpc>
                <a:spcPct val="107000"/>
              </a:lnSpc>
              <a:spcAft>
                <a:spcPts val="800"/>
              </a:spcAft>
              <a:tabLst>
                <a:tab pos="3776980" algn="l"/>
                <a:tab pos="5731510" algn="r"/>
              </a:tabLst>
            </a:pPr>
            <a:r>
              <a:rPr lang="en-IN" sz="2000" b="1" u="sng" dirty="0">
                <a:effectLst/>
                <a:latin typeface="Times New Roman" panose="02020603050405020304" pitchFamily="18" charset="0"/>
                <a:ea typeface="Calibri" panose="020F0502020204030204" pitchFamily="34" charset="0"/>
                <a:cs typeface="Latha" panose="020B0604020202020204" pitchFamily="34" charset="0"/>
              </a:rPr>
              <a:t>DFD Level 0</a:t>
            </a:r>
            <a:endParaRPr lang="en-US" sz="2000"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26" name="Picture 25"/>
          <p:cNvPicPr>
            <a:picLocks noChangeAspect="1"/>
          </p:cNvPicPr>
          <p:nvPr/>
        </p:nvPicPr>
        <p:blipFill rotWithShape="1">
          <a:blip r:embed="rId2"/>
          <a:srcRect l="13234" t="23395" r="21912" b="13334"/>
          <a:stretch>
            <a:fillRect/>
          </a:stretch>
        </p:blipFill>
        <p:spPr>
          <a:xfrm>
            <a:off x="2971800" y="1604443"/>
            <a:ext cx="7987554" cy="4339158"/>
          </a:xfrm>
          <a:prstGeom prst="rect">
            <a:avLst/>
          </a:prstGeom>
        </p:spPr>
      </p:pic>
      <p:sp>
        <p:nvSpPr>
          <p:cNvPr id="27" name="Rectangle 26"/>
          <p:cNvSpPr/>
          <p:nvPr/>
        </p:nvSpPr>
        <p:spPr>
          <a:xfrm>
            <a:off x="3146612" y="1721224"/>
            <a:ext cx="2030506" cy="8068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7A127D-4463-4BF6-8985-4083A360072B}"/>
              </a:ext>
            </a:extLst>
          </p:cNvPr>
          <p:cNvPicPr>
            <a:picLocks noChangeAspect="1"/>
          </p:cNvPicPr>
          <p:nvPr/>
        </p:nvPicPr>
        <p:blipFill>
          <a:blip r:embed="rId2"/>
          <a:stretch>
            <a:fillRect/>
          </a:stretch>
        </p:blipFill>
        <p:spPr>
          <a:xfrm>
            <a:off x="2184400" y="809625"/>
            <a:ext cx="6223000" cy="5238750"/>
          </a:xfrm>
          <a:prstGeom prst="rect">
            <a:avLst/>
          </a:prstGeom>
        </p:spPr>
      </p:pic>
    </p:spTree>
    <p:extLst>
      <p:ext uri="{BB962C8B-B14F-4D97-AF65-F5344CB8AC3E}">
        <p14:creationId xmlns:p14="http://schemas.microsoft.com/office/powerpoint/2010/main" val="70100872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4BC4A-E693-4BC7-A965-5062E8E5B641}"/>
              </a:ext>
            </a:extLst>
          </p:cNvPr>
          <p:cNvPicPr>
            <a:picLocks noChangeAspect="1"/>
          </p:cNvPicPr>
          <p:nvPr/>
        </p:nvPicPr>
        <p:blipFill>
          <a:blip r:embed="rId2"/>
          <a:stretch>
            <a:fillRect/>
          </a:stretch>
        </p:blipFill>
        <p:spPr>
          <a:xfrm>
            <a:off x="1139824" y="790575"/>
            <a:ext cx="9324975" cy="5276850"/>
          </a:xfrm>
          <a:prstGeom prst="rect">
            <a:avLst/>
          </a:prstGeom>
        </p:spPr>
      </p:pic>
    </p:spTree>
    <p:extLst>
      <p:ext uri="{BB962C8B-B14F-4D97-AF65-F5344CB8AC3E}">
        <p14:creationId xmlns:p14="http://schemas.microsoft.com/office/powerpoint/2010/main" val="3911525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0920" t="11373" r="19043" b="3922"/>
          <a:stretch>
            <a:fillRect/>
          </a:stretch>
        </p:blipFill>
        <p:spPr>
          <a:xfrm>
            <a:off x="981635" y="542074"/>
            <a:ext cx="10031506" cy="604698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2684" t="15883" r="17611" b="19608"/>
          <a:stretch>
            <a:fillRect/>
          </a:stretch>
        </p:blipFill>
        <p:spPr>
          <a:xfrm>
            <a:off x="1502924" y="1102658"/>
            <a:ext cx="9402641" cy="489472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1029" t="18040" r="17170" b="5687"/>
          <a:stretch>
            <a:fillRect/>
          </a:stretch>
        </p:blipFill>
        <p:spPr>
          <a:xfrm>
            <a:off x="1549773" y="886992"/>
            <a:ext cx="9092453" cy="543312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1030" t="13922" r="22463" b="14314"/>
          <a:stretch>
            <a:fillRect/>
          </a:stretch>
        </p:blipFill>
        <p:spPr>
          <a:xfrm>
            <a:off x="1586753" y="968187"/>
            <a:ext cx="8659906" cy="49216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3970" t="17450" r="10772" b="6667"/>
          <a:stretch>
            <a:fillRect/>
          </a:stretch>
        </p:blipFill>
        <p:spPr>
          <a:xfrm>
            <a:off x="898711" y="1048870"/>
            <a:ext cx="10394577" cy="520401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4522" t="11373" r="8015" b="5098"/>
          <a:stretch>
            <a:fillRect/>
          </a:stretch>
        </p:blipFill>
        <p:spPr>
          <a:xfrm>
            <a:off x="764241" y="564776"/>
            <a:ext cx="10663518" cy="572844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074" t="14313" r="12426" b="3726"/>
          <a:stretch>
            <a:fillRect/>
          </a:stretch>
        </p:blipFill>
        <p:spPr>
          <a:xfrm>
            <a:off x="1066800" y="618564"/>
            <a:ext cx="10058400" cy="562087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34869" y="458699"/>
            <a:ext cx="5109883" cy="482595"/>
          </a:xfrm>
        </p:spPr>
        <p:txBody>
          <a:bodyPr>
            <a:normAutofit/>
          </a:bodyPr>
          <a:lstStyle/>
          <a:p>
            <a:r>
              <a:rPr lang="en-IN" sz="2000" b="1" dirty="0"/>
              <a:t>                 ABSTRACT</a:t>
            </a:r>
            <a:endParaRPr lang="en-US" sz="2000" b="1" dirty="0"/>
          </a:p>
        </p:txBody>
      </p:sp>
      <p:sp>
        <p:nvSpPr>
          <p:cNvPr id="3" name="Subtitle 2"/>
          <p:cNvSpPr>
            <a:spLocks noGrp="1"/>
          </p:cNvSpPr>
          <p:nvPr>
            <p:ph type="subTitle" idx="1"/>
          </p:nvPr>
        </p:nvSpPr>
        <p:spPr>
          <a:xfrm>
            <a:off x="645459" y="1292412"/>
            <a:ext cx="10416988" cy="4624293"/>
          </a:xfrm>
        </p:spPr>
        <p:txBody>
          <a:bodyPr>
            <a:normAutofit/>
          </a:bodyPr>
          <a:lstStyle/>
          <a:p>
            <a:pPr algn="just"/>
            <a:r>
              <a:rPr lang="en-IN" b="1" dirty="0">
                <a:effectLst/>
                <a:latin typeface="Times New Roman" panose="02020603050405020304" pitchFamily="18" charset="0"/>
                <a:ea typeface="Calibri" panose="020F0502020204030204" pitchFamily="34" charset="0"/>
              </a:rPr>
              <a:t>               1. The Online  Ticket Booking System is a web-based application that enables users to book transport tickets online.</a:t>
            </a:r>
          </a:p>
          <a:p>
            <a:pPr algn="just"/>
            <a:r>
              <a:rPr lang="en-IN" b="1" dirty="0">
                <a:effectLst/>
                <a:latin typeface="Times New Roman" panose="02020603050405020304" pitchFamily="18" charset="0"/>
                <a:ea typeface="Calibri" panose="020F0502020204030204" pitchFamily="34" charset="0"/>
              </a:rPr>
              <a:t>              2.   The system is designed to provide a convenient and efficient way of booking transport tickets for various modes of transportation such as buses, trains, and airplanes</a:t>
            </a:r>
          </a:p>
          <a:p>
            <a:pPr algn="just"/>
            <a:r>
              <a:rPr lang="en-IN" dirty="0">
                <a:effectLst/>
                <a:latin typeface="Times New Roman" panose="02020603050405020304" pitchFamily="18" charset="0"/>
                <a:ea typeface="Calibri" panose="020F0502020204030204" pitchFamily="34" charset="0"/>
              </a:rPr>
              <a:t>              3.</a:t>
            </a:r>
            <a:r>
              <a:rPr lang="en-IN" b="1" dirty="0">
                <a:effectLst/>
                <a:latin typeface="Times New Roman" panose="02020603050405020304" pitchFamily="18" charset="0"/>
                <a:ea typeface="Calibri" panose="020F0502020204030204" pitchFamily="34" charset="0"/>
              </a:rPr>
              <a:t>The system allows users to create an account and login to access the booking system. Once logged in, users can search for available transport options, select their preferred mode of transportation, and book tickets.</a:t>
            </a:r>
          </a:p>
          <a:p>
            <a:r>
              <a:rPr lang="en-IN" b="1" dirty="0">
                <a:latin typeface="Times New Roman" panose="02020603050405020304" pitchFamily="18" charset="0"/>
                <a:ea typeface="Calibri" panose="020F0502020204030204" pitchFamily="34" charset="0"/>
              </a:rPr>
              <a:t>  </a:t>
            </a:r>
          </a:p>
          <a:p>
            <a:r>
              <a:rPr lang="en-IN" b="1" dirty="0">
                <a:effectLst/>
                <a:latin typeface="Times New Roman" panose="02020603050405020304" pitchFamily="18" charset="0"/>
                <a:ea typeface="Calibri" panose="020F0502020204030204" pitchFamily="34" charset="0"/>
              </a:rPr>
              <a:t>In this there a three modules</a:t>
            </a:r>
            <a:r>
              <a:rPr lang="en-IN" b="1" dirty="0">
                <a:latin typeface="Times New Roman" panose="02020603050405020304" pitchFamily="18" charset="0"/>
                <a:ea typeface="Calibri" panose="020F0502020204030204" pitchFamily="34" charset="0"/>
              </a:rPr>
              <a:t>:</a:t>
            </a:r>
          </a:p>
          <a:p>
            <a:r>
              <a:rPr lang="en-IN" b="1" dirty="0">
                <a:effectLst/>
                <a:latin typeface="Times New Roman" panose="02020603050405020304" pitchFamily="18" charset="0"/>
                <a:ea typeface="Calibri" panose="020F0502020204030204" pitchFamily="34" charset="0"/>
              </a:rPr>
              <a:t>                     1. Admin</a:t>
            </a:r>
            <a:endParaRPr lang="en-IN" b="1" dirty="0">
              <a:latin typeface="Times New Roman" panose="02020603050405020304" pitchFamily="18" charset="0"/>
              <a:ea typeface="Calibri" panose="020F0502020204030204" pitchFamily="34" charset="0"/>
            </a:endParaRPr>
          </a:p>
          <a:p>
            <a:r>
              <a:rPr lang="en-IN" b="1" dirty="0">
                <a:effectLst/>
                <a:latin typeface="Times New Roman" panose="02020603050405020304" pitchFamily="18" charset="0"/>
                <a:ea typeface="Calibri" panose="020F0502020204030204" pitchFamily="34" charset="0"/>
              </a:rPr>
              <a:t>                     2.Employee</a:t>
            </a:r>
          </a:p>
          <a:p>
            <a:r>
              <a:rPr lang="en-IN" b="1" dirty="0">
                <a:latin typeface="Times New Roman" panose="02020603050405020304" pitchFamily="18" charset="0"/>
                <a:ea typeface="Calibri" panose="020F0502020204030204" pitchFamily="34" charset="0"/>
              </a:rPr>
              <a:t>                      3.User</a:t>
            </a:r>
            <a:endParaRPr lang="en-IN" b="1" dirty="0">
              <a:effectLst/>
              <a:latin typeface="Times New Roman" panose="02020603050405020304" pitchFamily="18" charset="0"/>
              <a:ea typeface="Calibri" panose="020F0502020204030204" pitchFamily="34" charset="0"/>
            </a:endParaRPr>
          </a:p>
          <a:p>
            <a:endParaRPr lang="en-US"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42098" y="460793"/>
            <a:ext cx="6098240" cy="523220"/>
          </a:xfrm>
          <a:prstGeom prst="rect">
            <a:avLst/>
          </a:prstGeom>
          <a:noFill/>
        </p:spPr>
        <p:txBody>
          <a:bodyPr wrap="square">
            <a:spAutoFit/>
          </a:bodyPr>
          <a:lstStyle/>
          <a:p>
            <a:r>
              <a:rPr lang="en-IN" sz="2800" dirty="0">
                <a:effectLst/>
                <a:latin typeface="Times New Roman" panose="02020603050405020304" pitchFamily="18" charset="0"/>
                <a:ea typeface="Calibri" panose="020F0502020204030204" pitchFamily="34" charset="0"/>
              </a:rPr>
              <a:t>DATA DICTIONARY</a:t>
            </a:r>
            <a:endParaRPr lang="en-US" sz="2800" dirty="0"/>
          </a:p>
        </p:txBody>
      </p:sp>
      <p:pic>
        <p:nvPicPr>
          <p:cNvPr id="5" name="Picture 4"/>
          <p:cNvPicPr>
            <a:picLocks noChangeAspect="1"/>
          </p:cNvPicPr>
          <p:nvPr/>
        </p:nvPicPr>
        <p:blipFill rotWithShape="1">
          <a:blip r:embed="rId2"/>
          <a:srcRect l="2978" t="35490" r="6360" b="13138"/>
          <a:stretch>
            <a:fillRect/>
          </a:stretch>
        </p:blipFill>
        <p:spPr>
          <a:xfrm>
            <a:off x="642098" y="1398495"/>
            <a:ext cx="11053482" cy="411479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17059" r="7022" b="16470"/>
          <a:stretch>
            <a:fillRect/>
          </a:stretch>
        </p:blipFill>
        <p:spPr>
          <a:xfrm>
            <a:off x="428064" y="887506"/>
            <a:ext cx="11335871" cy="510988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22157" r="12204" b="24118"/>
          <a:stretch>
            <a:fillRect/>
          </a:stretch>
        </p:blipFill>
        <p:spPr>
          <a:xfrm>
            <a:off x="744071" y="1304365"/>
            <a:ext cx="10703858" cy="368449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074" t="12549" r="11765" b="7843"/>
          <a:stretch>
            <a:fillRect/>
          </a:stretch>
        </p:blipFill>
        <p:spPr>
          <a:xfrm>
            <a:off x="1026459" y="699247"/>
            <a:ext cx="10139082" cy="545950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6177" t="23334" r="12426" b="8235"/>
          <a:stretch>
            <a:fillRect/>
          </a:stretch>
        </p:blipFill>
        <p:spPr>
          <a:xfrm>
            <a:off x="753035" y="1600199"/>
            <a:ext cx="9923930" cy="46930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6177" t="20392" r="12316" b="17647"/>
          <a:stretch>
            <a:fillRect/>
          </a:stretch>
        </p:blipFill>
        <p:spPr>
          <a:xfrm>
            <a:off x="1008529" y="1304364"/>
            <a:ext cx="9937377" cy="424927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4963" t="15490" r="10883" b="9607"/>
          <a:stretch>
            <a:fillRect/>
          </a:stretch>
        </p:blipFill>
        <p:spPr>
          <a:xfrm>
            <a:off x="833718" y="981636"/>
            <a:ext cx="10260106" cy="513677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3970" t="13529" r="9670" b="5883"/>
          <a:stretch>
            <a:fillRect/>
          </a:stretch>
        </p:blipFill>
        <p:spPr>
          <a:xfrm>
            <a:off x="831476" y="833717"/>
            <a:ext cx="10529047" cy="552674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8934" t="11373" r="15294" b="5686"/>
          <a:stretch>
            <a:fillRect/>
          </a:stretch>
        </p:blipFill>
        <p:spPr>
          <a:xfrm>
            <a:off x="1476935" y="584946"/>
            <a:ext cx="9238129" cy="568810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0148" t="11961" r="15073" b="8627"/>
          <a:stretch>
            <a:fillRect/>
          </a:stretch>
        </p:blipFill>
        <p:spPr>
          <a:xfrm>
            <a:off x="1537447" y="705970"/>
            <a:ext cx="9117106" cy="544605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1258" y="337675"/>
            <a:ext cx="9408459" cy="805325"/>
          </a:xfrm>
        </p:spPr>
        <p:txBody>
          <a:bodyPr>
            <a:normAutofit/>
          </a:bodyPr>
          <a:lstStyle/>
          <a:p>
            <a:r>
              <a:rPr lang="en-IN" sz="2800"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INTRODUCTION</a:t>
            </a:r>
            <a:endParaRPr lang="en-US" sz="28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048871" y="1763059"/>
            <a:ext cx="9771529" cy="4046069"/>
          </a:xfrm>
        </p:spPr>
        <p:txBody>
          <a:bodyPr/>
          <a:lstStyle/>
          <a:p>
            <a:pPr algn="just"/>
            <a:r>
              <a:rPr lang="en-US" dirty="0"/>
              <a:t>                              </a:t>
            </a:r>
            <a:r>
              <a:rPr lang="en-US" dirty="0">
                <a:latin typeface="Times New Roman" panose="02020603050405020304" pitchFamily="18" charset="0"/>
                <a:cs typeface="Times New Roman" panose="02020603050405020304" pitchFamily="18" charset="0"/>
              </a:rPr>
              <a:t>     An </a:t>
            </a:r>
            <a:r>
              <a:rPr lang="en-US">
                <a:latin typeface="Times New Roman" panose="02020603050405020304" pitchFamily="18" charset="0"/>
                <a:cs typeface="Times New Roman" panose="02020603050405020304" pitchFamily="18" charset="0"/>
              </a:rPr>
              <a:t>online  </a:t>
            </a:r>
            <a:r>
              <a:rPr lang="en-US" dirty="0">
                <a:latin typeface="Times New Roman" panose="02020603050405020304" pitchFamily="18" charset="0"/>
                <a:cs typeface="Times New Roman" panose="02020603050405020304" pitchFamily="18" charset="0"/>
              </a:rPr>
              <a:t>ticket booking system is a digital platform that allows passengers to purchase tickets for various modes of transportation such as buses, trains, and flights, among others. </a:t>
            </a:r>
          </a:p>
          <a:p>
            <a:pPr algn="just"/>
            <a:r>
              <a:rPr lang="en-US" dirty="0">
                <a:latin typeface="Times New Roman" panose="02020603050405020304" pitchFamily="18" charset="0"/>
                <a:cs typeface="Times New Roman" panose="02020603050405020304" pitchFamily="18" charset="0"/>
              </a:rPr>
              <a:t>                                  It provides an easy and convenient way for customers to book and pay for their tickets, while allowing transport companies to manage and track their bookings in real-</a:t>
            </a:r>
            <a:r>
              <a:rPr lang="en-US" dirty="0" err="1">
                <a:latin typeface="Times New Roman" panose="02020603050405020304" pitchFamily="18" charset="0"/>
                <a:cs typeface="Times New Roman" panose="02020603050405020304" pitchFamily="18" charset="0"/>
              </a:rPr>
              <a:t>time.With</a:t>
            </a:r>
            <a:r>
              <a:rPr lang="en-US" dirty="0">
                <a:latin typeface="Times New Roman" panose="02020603050405020304" pitchFamily="18" charset="0"/>
                <a:cs typeface="Times New Roman" panose="02020603050405020304" pitchFamily="18" charset="0"/>
              </a:rPr>
              <a:t> the rise of e-commerce and online services, online ticket booking has become increasingly popular among travelers.               </a:t>
            </a:r>
          </a:p>
          <a:p>
            <a:pPr algn="just"/>
            <a:r>
              <a:rPr lang="en-US" dirty="0">
                <a:latin typeface="Times New Roman" panose="02020603050405020304" pitchFamily="18" charset="0"/>
                <a:cs typeface="Times New Roman" panose="02020603050405020304" pitchFamily="18" charset="0"/>
              </a:rPr>
              <a:t>                                 It saves time and effort, as customers can book their tickets from anywhere and at any time, without having to physically go to a ticket counter. Moreover, it also provides access to a wide range of options, such as different routes, timings, and fares, which can be compared and selected easily.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6066" t="29020" r="6580" b="11569"/>
          <a:stretch>
            <a:fillRect/>
          </a:stretch>
        </p:blipFill>
        <p:spPr>
          <a:xfrm>
            <a:off x="914399" y="1391770"/>
            <a:ext cx="10650071" cy="407446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3308" t="15686" r="12316" b="6079"/>
          <a:stretch>
            <a:fillRect/>
          </a:stretch>
        </p:blipFill>
        <p:spPr>
          <a:xfrm>
            <a:off x="820271" y="746311"/>
            <a:ext cx="10287000" cy="536537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4191" t="17255" r="8015" b="11764"/>
          <a:stretch>
            <a:fillRect/>
          </a:stretch>
        </p:blipFill>
        <p:spPr>
          <a:xfrm>
            <a:off x="744070" y="1089211"/>
            <a:ext cx="10703859" cy="486783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3854" t="20313" r="7159" b="15075"/>
          <a:stretch>
            <a:fillRect/>
          </a:stretch>
        </p:blipFill>
        <p:spPr>
          <a:xfrm>
            <a:off x="663388" y="1210235"/>
            <a:ext cx="10865224" cy="443753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7941" t="16077" r="14081" b="3530"/>
          <a:stretch>
            <a:fillRect/>
          </a:stretch>
        </p:blipFill>
        <p:spPr>
          <a:xfrm>
            <a:off x="968188" y="618566"/>
            <a:ext cx="10125636" cy="599738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8824" t="48905" r="15736" b="8235"/>
          <a:stretch>
            <a:fillRect/>
          </a:stretch>
        </p:blipFill>
        <p:spPr>
          <a:xfrm>
            <a:off x="1236345" y="1746885"/>
            <a:ext cx="9718675" cy="29794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866" t="23921" r="6139" b="7255"/>
          <a:stretch>
            <a:fillRect/>
          </a:stretch>
        </p:blipFill>
        <p:spPr>
          <a:xfrm>
            <a:off x="549088" y="1264023"/>
            <a:ext cx="11093824" cy="471991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7169" t="19607" r="17059" b="16863"/>
          <a:stretch>
            <a:fillRect/>
          </a:stretch>
        </p:blipFill>
        <p:spPr>
          <a:xfrm>
            <a:off x="874058" y="1344706"/>
            <a:ext cx="10623177" cy="435684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8603" t="12941" r="14853" b="5490"/>
          <a:stretch>
            <a:fillRect/>
          </a:stretch>
        </p:blipFill>
        <p:spPr>
          <a:xfrm>
            <a:off x="1169894" y="632012"/>
            <a:ext cx="9332258" cy="559397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7206" t="17843" r="23897" b="5490"/>
          <a:stretch>
            <a:fillRect/>
          </a:stretch>
        </p:blipFill>
        <p:spPr>
          <a:xfrm>
            <a:off x="1987923" y="981635"/>
            <a:ext cx="8216153" cy="5257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6446" y="270440"/>
            <a:ext cx="9448801" cy="1074266"/>
          </a:xfrm>
        </p:spPr>
        <p:txBody>
          <a:bodyPr>
            <a:normAutofit/>
          </a:bodyPr>
          <a:lstStyle/>
          <a:p>
            <a:r>
              <a:rPr lang="en-IN" sz="2800" b="1" dirty="0">
                <a:latin typeface="Times New Roman" panose="02020603050405020304" pitchFamily="18" charset="0"/>
                <a:cs typeface="Times New Roman" panose="02020603050405020304" pitchFamily="18" charset="0"/>
              </a:rPr>
              <a:t>Existing system:</a:t>
            </a:r>
            <a:endParaRPr lang="en-US" sz="28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56445" y="1830295"/>
            <a:ext cx="9448801" cy="4449481"/>
          </a:xfrm>
        </p:spPr>
        <p:txBody>
          <a:bodyPr>
            <a:normAutofit/>
          </a:bodyPr>
          <a:lstStyle/>
          <a:p>
            <a:pPr marL="342900" indent="-342900">
              <a:buAutoNum type="arabicPeriod"/>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Time</a:t>
            </a:r>
            <a:r>
              <a:rPr lang="en-IN" dirty="0">
                <a:effectLst/>
                <a:latin typeface="Times New Roman" panose="02020603050405020304" pitchFamily="18" charset="0"/>
                <a:ea typeface="Calibri" panose="020F0502020204030204" pitchFamily="34" charset="0"/>
                <a:cs typeface="Times New Roman" panose="02020603050405020304" pitchFamily="18" charset="0"/>
              </a:rPr>
              <a:t>-</a:t>
            </a:r>
            <a:r>
              <a:rPr lang="en-IN" b="1" dirty="0">
                <a:effectLst/>
                <a:latin typeface="Times New Roman" panose="02020603050405020304" pitchFamily="18" charset="0"/>
                <a:ea typeface="Calibri" panose="020F0502020204030204" pitchFamily="34" charset="0"/>
                <a:cs typeface="Times New Roman" panose="02020603050405020304" pitchFamily="18" charset="0"/>
              </a:rPr>
              <a:t>consuming</a:t>
            </a:r>
            <a:endParaRPr lang="en-US" b="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AutoNum type="arabicPeriod"/>
            </a:pPr>
            <a:endParaRPr lang="en-US" b="1" dirty="0">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AutoNum type="arabicPeriod"/>
            </a:pPr>
            <a:r>
              <a:rPr lang="en-IN" b="1" dirty="0">
                <a:effectLst/>
                <a:latin typeface="Times New Roman" panose="02020603050405020304" pitchFamily="18" charset="0"/>
                <a:ea typeface="Calibri" panose="020F0502020204030204" pitchFamily="34" charset="0"/>
                <a:cs typeface="Times New Roman" panose="02020603050405020304" pitchFamily="18" charset="0"/>
              </a:rPr>
              <a:t>Higher</a:t>
            </a:r>
            <a:r>
              <a:rPr lang="en-IN" dirty="0">
                <a:effectLst/>
                <a:latin typeface="Times New Roman" panose="02020603050405020304" pitchFamily="18" charset="0"/>
                <a:ea typeface="Calibri" panose="020F0502020204030204" pitchFamily="34" charset="0"/>
                <a:cs typeface="Times New Roman" panose="02020603050405020304" pitchFamily="18" charset="0"/>
              </a:rPr>
              <a:t> </a:t>
            </a:r>
            <a:r>
              <a:rPr lang="en-IN" b="1" dirty="0">
                <a:effectLst/>
                <a:latin typeface="Times New Roman" panose="02020603050405020304" pitchFamily="18" charset="0"/>
                <a:ea typeface="Calibri" panose="020F0502020204030204" pitchFamily="34" charset="0"/>
                <a:cs typeface="Times New Roman" panose="02020603050405020304" pitchFamily="18" charset="0"/>
              </a:rPr>
              <a:t>prices</a:t>
            </a:r>
            <a:endParaRPr lang="en-US" b="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buAutoNum type="arabicPeriod"/>
            </a:pPr>
            <a:endParaRPr lang="en-US" b="1" dirty="0">
              <a:latin typeface="Times New Roman" panose="02020603050405020304" pitchFamily="18" charset="0"/>
              <a:ea typeface="Calibri" panose="020F0502020204030204" pitchFamily="34" charset="0"/>
              <a:cs typeface="Times New Roman" panose="02020603050405020304" pitchFamily="18" charset="0"/>
            </a:endParaRPr>
          </a:p>
          <a:p>
            <a:r>
              <a:rPr lang="en-US" b="1" dirty="0">
                <a:latin typeface="Times New Roman" panose="02020603050405020304" pitchFamily="18" charset="0"/>
                <a:ea typeface="Calibri" panose="020F0502020204030204" pitchFamily="34" charset="0"/>
                <a:cs typeface="Times New Roman" panose="02020603050405020304" pitchFamily="18" charset="0"/>
              </a:rPr>
              <a:t>3.</a:t>
            </a:r>
            <a:r>
              <a:rPr lang="en-IN" b="1" dirty="0">
                <a:effectLst/>
                <a:latin typeface="Times New Roman" panose="02020603050405020304" pitchFamily="18" charset="0"/>
                <a:ea typeface="Calibri" panose="020F0502020204030204" pitchFamily="34" charset="0"/>
                <a:cs typeface="Times New Roman" panose="02020603050405020304" pitchFamily="18" charset="0"/>
              </a:rPr>
              <a:t>   Limited</a:t>
            </a:r>
            <a:r>
              <a:rPr lang="en-IN" dirty="0">
                <a:effectLst/>
                <a:latin typeface="Times New Roman" panose="02020603050405020304" pitchFamily="18" charset="0"/>
                <a:ea typeface="Calibri" panose="020F0502020204030204" pitchFamily="34" charset="0"/>
                <a:cs typeface="Times New Roman" panose="02020603050405020304" pitchFamily="18" charset="0"/>
              </a:rPr>
              <a:t> </a:t>
            </a:r>
            <a:r>
              <a:rPr lang="en-IN" b="1" dirty="0">
                <a:effectLst/>
                <a:latin typeface="Times New Roman" panose="02020603050405020304" pitchFamily="18" charset="0"/>
                <a:ea typeface="Calibri" panose="020F0502020204030204" pitchFamily="34" charset="0"/>
                <a:cs typeface="Times New Roman" panose="02020603050405020304" pitchFamily="18" charset="0"/>
              </a:rPr>
              <a:t>information</a:t>
            </a:r>
            <a:endParaRPr lang="en-IN" b="1" dirty="0">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4743" t="26274" r="41213" b="6666"/>
          <a:stretch>
            <a:fillRect/>
          </a:stretch>
        </p:blipFill>
        <p:spPr>
          <a:xfrm>
            <a:off x="2070846" y="1129553"/>
            <a:ext cx="7732059" cy="459889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846" t="16863" r="30405" b="16274"/>
          <a:stretch>
            <a:fillRect/>
          </a:stretch>
        </p:blipFill>
        <p:spPr>
          <a:xfrm>
            <a:off x="1922930" y="1136276"/>
            <a:ext cx="8417858" cy="458544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0478" t="9217" r="26875" b="4510"/>
          <a:stretch>
            <a:fillRect/>
          </a:stretch>
        </p:blipFill>
        <p:spPr>
          <a:xfrm>
            <a:off x="1936376" y="591671"/>
            <a:ext cx="7637930" cy="591670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2904" t="32352" r="19597" b="10000"/>
          <a:stretch>
            <a:fillRect/>
          </a:stretch>
        </p:blipFill>
        <p:spPr>
          <a:xfrm>
            <a:off x="1981200" y="1559859"/>
            <a:ext cx="8229599" cy="395343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2243" t="9805" r="19927" b="7647"/>
          <a:stretch>
            <a:fillRect/>
          </a:stretch>
        </p:blipFill>
        <p:spPr>
          <a:xfrm>
            <a:off x="1961029" y="598393"/>
            <a:ext cx="8269941" cy="5661213"/>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0184" t="11176" r="28198" b="5098"/>
          <a:stretch>
            <a:fillRect/>
          </a:stretch>
        </p:blipFill>
        <p:spPr>
          <a:xfrm>
            <a:off x="2223247" y="558053"/>
            <a:ext cx="7745506" cy="574189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4669" t="14509" r="21691" b="6666"/>
          <a:stretch>
            <a:fillRect/>
          </a:stretch>
        </p:blipFill>
        <p:spPr>
          <a:xfrm>
            <a:off x="2070846" y="726141"/>
            <a:ext cx="7758953" cy="540571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3088" t="11765" r="41104" b="8824"/>
          <a:stretch>
            <a:fillRect/>
          </a:stretch>
        </p:blipFill>
        <p:spPr>
          <a:xfrm>
            <a:off x="2487706" y="705971"/>
            <a:ext cx="6804211" cy="544605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2904" t="9218" r="16746" b="6077"/>
          <a:stretch>
            <a:fillRect/>
          </a:stretch>
        </p:blipFill>
        <p:spPr>
          <a:xfrm>
            <a:off x="1976718" y="632013"/>
            <a:ext cx="8576982" cy="580912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1FF0D5-F81D-4363-A3EF-1C897C261398}"/>
              </a:ext>
            </a:extLst>
          </p:cNvPr>
          <p:cNvPicPr>
            <a:picLocks noChangeAspect="1"/>
          </p:cNvPicPr>
          <p:nvPr/>
        </p:nvPicPr>
        <p:blipFill>
          <a:blip r:embed="rId2"/>
          <a:stretch>
            <a:fillRect/>
          </a:stretch>
        </p:blipFill>
        <p:spPr>
          <a:xfrm>
            <a:off x="1055274" y="1223683"/>
            <a:ext cx="10511758" cy="459889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97920"/>
            <a:ext cx="3778625" cy="1024085"/>
          </a:xfrm>
        </p:spPr>
        <p:txBody>
          <a:bodyPr>
            <a:normAutofit/>
          </a:bodyPr>
          <a:lstStyle/>
          <a:p>
            <a:r>
              <a:rPr lang="en-IN" sz="2800" dirty="0">
                <a:latin typeface="Times New Roman" panose="02020603050405020304" pitchFamily="18" charset="0"/>
                <a:cs typeface="Times New Roman" panose="02020603050405020304" pitchFamily="18" charset="0"/>
              </a:rPr>
              <a:t>Proposed  system </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47164" y="1952512"/>
            <a:ext cx="10206318" cy="4024125"/>
          </a:xfrm>
        </p:spPr>
        <p:txBody>
          <a:bodyPr/>
          <a:lstStyle/>
          <a:p>
            <a:pPr marL="0" indent="0">
              <a:buNone/>
            </a:pPr>
            <a:r>
              <a:rPr lang="en-IN" dirty="0">
                <a:latin typeface="Times New Roman" panose="02020603050405020304" pitchFamily="18" charset="0"/>
                <a:cs typeface="Times New Roman" panose="02020603050405020304" pitchFamily="18" charset="0"/>
              </a:rPr>
              <a:t>1.Time Saving</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2.</a:t>
            </a:r>
            <a:r>
              <a:rPr lang="en-US" dirty="0">
                <a:latin typeface="Times New Roman" panose="02020603050405020304" pitchFamily="18" charset="0"/>
                <a:cs typeface="Times New Roman" panose="02020603050405020304" pitchFamily="18" charset="0"/>
              </a:rPr>
              <a:t>Reduced costs</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3.Payment Flexibility</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4. Customer data management.</a:t>
            </a:r>
          </a:p>
          <a:p>
            <a:pPr marL="0" indent="0">
              <a:buNone/>
            </a:pP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F7FECC-66A3-4690-B253-58AD93CDF9B5}"/>
              </a:ext>
            </a:extLst>
          </p:cNvPr>
          <p:cNvPicPr>
            <a:picLocks noChangeAspect="1"/>
          </p:cNvPicPr>
          <p:nvPr/>
        </p:nvPicPr>
        <p:blipFill>
          <a:blip r:embed="rId2"/>
          <a:stretch>
            <a:fillRect/>
          </a:stretch>
        </p:blipFill>
        <p:spPr>
          <a:xfrm>
            <a:off x="2810436" y="891594"/>
            <a:ext cx="5659531" cy="4596768"/>
          </a:xfrm>
          <a:prstGeom prst="rect">
            <a:avLst/>
          </a:prstGeom>
        </p:spPr>
      </p:pic>
    </p:spTree>
    <p:extLst>
      <p:ext uri="{BB962C8B-B14F-4D97-AF65-F5344CB8AC3E}">
        <p14:creationId xmlns:p14="http://schemas.microsoft.com/office/powerpoint/2010/main" val="6182244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D6E694-1317-47E9-988D-E4F0E7C208C4}"/>
              </a:ext>
            </a:extLst>
          </p:cNvPr>
          <p:cNvPicPr>
            <a:picLocks noChangeAspect="1"/>
          </p:cNvPicPr>
          <p:nvPr/>
        </p:nvPicPr>
        <p:blipFill>
          <a:blip r:embed="rId2"/>
          <a:stretch>
            <a:fillRect/>
          </a:stretch>
        </p:blipFill>
        <p:spPr>
          <a:xfrm>
            <a:off x="2268571" y="1021976"/>
            <a:ext cx="8166188" cy="4773706"/>
          </a:xfrm>
          <a:prstGeom prst="rect">
            <a:avLst/>
          </a:prstGeom>
        </p:spPr>
      </p:pic>
    </p:spTree>
    <p:extLst>
      <p:ext uri="{BB962C8B-B14F-4D97-AF65-F5344CB8AC3E}">
        <p14:creationId xmlns:p14="http://schemas.microsoft.com/office/powerpoint/2010/main" val="15738067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8A2D06-A90E-40FF-B0B7-D0291DE5CBC4}"/>
              </a:ext>
            </a:extLst>
          </p:cNvPr>
          <p:cNvPicPr>
            <a:picLocks noChangeAspect="1"/>
          </p:cNvPicPr>
          <p:nvPr/>
        </p:nvPicPr>
        <p:blipFill>
          <a:blip r:embed="rId2"/>
          <a:stretch>
            <a:fillRect/>
          </a:stretch>
        </p:blipFill>
        <p:spPr>
          <a:xfrm>
            <a:off x="841713" y="1667435"/>
            <a:ext cx="9799674" cy="3214407"/>
          </a:xfrm>
          <a:prstGeom prst="rect">
            <a:avLst/>
          </a:prstGeom>
        </p:spPr>
      </p:pic>
    </p:spTree>
    <p:extLst>
      <p:ext uri="{BB962C8B-B14F-4D97-AF65-F5344CB8AC3E}">
        <p14:creationId xmlns:p14="http://schemas.microsoft.com/office/powerpoint/2010/main" val="41388156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AED2EC-35EA-42E9-8A40-8ED9030118A2}"/>
              </a:ext>
            </a:extLst>
          </p:cNvPr>
          <p:cNvPicPr>
            <a:picLocks noChangeAspect="1"/>
          </p:cNvPicPr>
          <p:nvPr/>
        </p:nvPicPr>
        <p:blipFill>
          <a:blip r:embed="rId2"/>
          <a:stretch>
            <a:fillRect/>
          </a:stretch>
        </p:blipFill>
        <p:spPr>
          <a:xfrm>
            <a:off x="1570010" y="1866200"/>
            <a:ext cx="9485777" cy="3593306"/>
          </a:xfrm>
          <a:prstGeom prst="rect">
            <a:avLst/>
          </a:prstGeom>
        </p:spPr>
      </p:pic>
    </p:spTree>
    <p:extLst>
      <p:ext uri="{BB962C8B-B14F-4D97-AF65-F5344CB8AC3E}">
        <p14:creationId xmlns:p14="http://schemas.microsoft.com/office/powerpoint/2010/main" val="32556122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65B816-737B-4F68-B825-056104E81FF7}"/>
              </a:ext>
            </a:extLst>
          </p:cNvPr>
          <p:cNvPicPr>
            <a:picLocks noChangeAspect="1"/>
          </p:cNvPicPr>
          <p:nvPr/>
        </p:nvPicPr>
        <p:blipFill>
          <a:blip r:embed="rId2"/>
          <a:stretch>
            <a:fillRect/>
          </a:stretch>
        </p:blipFill>
        <p:spPr>
          <a:xfrm>
            <a:off x="752233" y="954741"/>
            <a:ext cx="9583931" cy="4437530"/>
          </a:xfrm>
          <a:prstGeom prst="rect">
            <a:avLst/>
          </a:prstGeom>
        </p:spPr>
      </p:pic>
    </p:spTree>
    <p:extLst>
      <p:ext uri="{BB962C8B-B14F-4D97-AF65-F5344CB8AC3E}">
        <p14:creationId xmlns:p14="http://schemas.microsoft.com/office/powerpoint/2010/main" val="39054463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9AC47D-80E3-4EA5-8C63-93DB931EA564}"/>
              </a:ext>
            </a:extLst>
          </p:cNvPr>
          <p:cNvPicPr>
            <a:picLocks noChangeAspect="1"/>
          </p:cNvPicPr>
          <p:nvPr/>
        </p:nvPicPr>
        <p:blipFill>
          <a:blip r:embed="rId2"/>
          <a:stretch>
            <a:fillRect/>
          </a:stretch>
        </p:blipFill>
        <p:spPr>
          <a:xfrm>
            <a:off x="1775012" y="329455"/>
            <a:ext cx="8162364" cy="6199090"/>
          </a:xfrm>
          <a:prstGeom prst="rect">
            <a:avLst/>
          </a:prstGeom>
        </p:spPr>
      </p:pic>
    </p:spTree>
    <p:extLst>
      <p:ext uri="{BB962C8B-B14F-4D97-AF65-F5344CB8AC3E}">
        <p14:creationId xmlns:p14="http://schemas.microsoft.com/office/powerpoint/2010/main" val="12855192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838210-DE02-4007-8D23-F65BE23C7822}"/>
              </a:ext>
            </a:extLst>
          </p:cNvPr>
          <p:cNvPicPr>
            <a:picLocks noChangeAspect="1"/>
          </p:cNvPicPr>
          <p:nvPr/>
        </p:nvPicPr>
        <p:blipFill>
          <a:blip r:embed="rId2"/>
          <a:stretch>
            <a:fillRect/>
          </a:stretch>
        </p:blipFill>
        <p:spPr>
          <a:xfrm>
            <a:off x="1785956" y="1855696"/>
            <a:ext cx="8620087" cy="2801190"/>
          </a:xfrm>
          <a:prstGeom prst="rect">
            <a:avLst/>
          </a:prstGeom>
        </p:spPr>
      </p:pic>
    </p:spTree>
    <p:extLst>
      <p:ext uri="{BB962C8B-B14F-4D97-AF65-F5344CB8AC3E}">
        <p14:creationId xmlns:p14="http://schemas.microsoft.com/office/powerpoint/2010/main" val="3223302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90B1DC-0F14-4AA6-8771-368435CB50F7}"/>
              </a:ext>
            </a:extLst>
          </p:cNvPr>
          <p:cNvPicPr>
            <a:picLocks noChangeAspect="1"/>
          </p:cNvPicPr>
          <p:nvPr/>
        </p:nvPicPr>
        <p:blipFill>
          <a:blip r:embed="rId2"/>
          <a:stretch>
            <a:fillRect/>
          </a:stretch>
        </p:blipFill>
        <p:spPr>
          <a:xfrm>
            <a:off x="1734671" y="1303442"/>
            <a:ext cx="7893026" cy="3846781"/>
          </a:xfrm>
          <a:prstGeom prst="rect">
            <a:avLst/>
          </a:prstGeom>
        </p:spPr>
      </p:pic>
    </p:spTree>
    <p:extLst>
      <p:ext uri="{BB962C8B-B14F-4D97-AF65-F5344CB8AC3E}">
        <p14:creationId xmlns:p14="http://schemas.microsoft.com/office/powerpoint/2010/main" val="26173075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A4FA35-0557-48D0-95FB-2B83C4D408BD}"/>
              </a:ext>
            </a:extLst>
          </p:cNvPr>
          <p:cNvPicPr>
            <a:picLocks noChangeAspect="1"/>
          </p:cNvPicPr>
          <p:nvPr/>
        </p:nvPicPr>
        <p:blipFill>
          <a:blip r:embed="rId2"/>
          <a:stretch>
            <a:fillRect/>
          </a:stretch>
        </p:blipFill>
        <p:spPr>
          <a:xfrm>
            <a:off x="1358665" y="1331259"/>
            <a:ext cx="8381437" cy="3711388"/>
          </a:xfrm>
          <a:prstGeom prst="rect">
            <a:avLst/>
          </a:prstGeom>
        </p:spPr>
      </p:pic>
    </p:spTree>
    <p:extLst>
      <p:ext uri="{BB962C8B-B14F-4D97-AF65-F5344CB8AC3E}">
        <p14:creationId xmlns:p14="http://schemas.microsoft.com/office/powerpoint/2010/main" val="430513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55671F-5B55-4898-B1F1-74BAA7296441}"/>
              </a:ext>
            </a:extLst>
          </p:cNvPr>
          <p:cNvPicPr>
            <a:picLocks noChangeAspect="1"/>
          </p:cNvPicPr>
          <p:nvPr/>
        </p:nvPicPr>
        <p:blipFill>
          <a:blip r:embed="rId2"/>
          <a:stretch>
            <a:fillRect/>
          </a:stretch>
        </p:blipFill>
        <p:spPr>
          <a:xfrm>
            <a:off x="1519517" y="324657"/>
            <a:ext cx="7933765" cy="5974693"/>
          </a:xfrm>
          <a:prstGeom prst="rect">
            <a:avLst/>
          </a:prstGeom>
        </p:spPr>
      </p:pic>
    </p:spTree>
    <p:extLst>
      <p:ext uri="{BB962C8B-B14F-4D97-AF65-F5344CB8AC3E}">
        <p14:creationId xmlns:p14="http://schemas.microsoft.com/office/powerpoint/2010/main" val="138149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74813"/>
            <a:ext cx="9144000" cy="1048869"/>
          </a:xfrm>
        </p:spPr>
        <p:txBody>
          <a:bodyPr>
            <a:normAutofit/>
          </a:bodyPr>
          <a:lstStyle/>
          <a:p>
            <a:r>
              <a:rPr lang="en-IN" sz="2800" dirty="0">
                <a:latin typeface="Times New Roman" panose="02020603050405020304" pitchFamily="18" charset="0"/>
                <a:cs typeface="Times New Roman" panose="02020603050405020304" pitchFamily="18" charset="0"/>
              </a:rPr>
              <a:t>PROBLEM Definition and project description </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0" y="1075766"/>
            <a:ext cx="10820400" cy="5142920"/>
          </a:xfrm>
        </p:spPr>
        <p:txBody>
          <a:bodyPr>
            <a:noAutofit/>
          </a:bodyPr>
          <a:lstStyle/>
          <a:p>
            <a:pPr marL="742950" lvl="1" indent="-285750" algn="just">
              <a:lnSpc>
                <a:spcPct val="100000"/>
              </a:lnSpc>
              <a:buFont typeface="Courier New" panose="02070309020205020404" pitchFamily="49" charset="0"/>
              <a:buChar char="o"/>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The transportation industry is one of the largest industries in the world, with millions of people using various modes of transportation every day. However, booking transportation can be a time-consuming and often frustrating experience. Customers often have to call or visit multiple service providers to find available transport options and to book their travel. This can lead to a lot of confusion and inconvenience.</a:t>
            </a:r>
          </a:p>
          <a:p>
            <a:pPr marL="457200" lvl="1" indent="0" algn="just">
              <a:lnSpc>
                <a:spcPct val="100000"/>
              </a:lnSpc>
              <a:buNone/>
            </a:pPr>
            <a:endParaRPr lang="en-US"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lnSpc>
                <a:spcPct val="100000"/>
              </a:lnSpc>
              <a:buFont typeface="Courier New" panose="02070309020205020404" pitchFamily="49" charset="0"/>
              <a:buChar char="o"/>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To solve this problem, we propose an online transport booking system that allows customers    to book their travel online. This system will streamline the booking process and make it easy and convenient for customers to find and book the transportation they need.</a:t>
            </a:r>
          </a:p>
          <a:p>
            <a:pPr marL="0" indent="0" algn="just">
              <a:lnSpc>
                <a:spcPct val="100000"/>
              </a:lnSpc>
              <a:spcBef>
                <a:spcPts val="65"/>
              </a:spcBef>
              <a:spcAft>
                <a:spcPts val="800"/>
              </a:spcAft>
              <a:buNone/>
              <a:tabLst>
                <a:tab pos="617855" algn="l"/>
                <a:tab pos="619125" algn="l"/>
              </a:tabLs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057400" lvl="4" indent="-228600" algn="just">
              <a:lnSpc>
                <a:spcPct val="150000"/>
              </a:lnSpc>
              <a:spcBef>
                <a:spcPts val="65"/>
              </a:spcBef>
              <a:spcAft>
                <a:spcPts val="0"/>
              </a:spcAft>
              <a:buFont typeface="Arial" panose="020B0604020202020204" pitchFamily="34" charset="0"/>
              <a:buChar char="•"/>
              <a:tabLst>
                <a:tab pos="617855" algn="l"/>
                <a:tab pos="619125"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Admin</a:t>
            </a:r>
          </a:p>
          <a:p>
            <a:pPr lvl="4" algn="just">
              <a:lnSpc>
                <a:spcPct val="150000"/>
              </a:lnSpc>
              <a:spcBef>
                <a:spcPts val="65"/>
              </a:spcBef>
              <a:tabLst>
                <a:tab pos="617855" algn="l"/>
                <a:tab pos="619125"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User</a:t>
            </a:r>
          </a:p>
          <a:p>
            <a:pPr marL="2057400" lvl="4" indent="-228600" algn="just">
              <a:lnSpc>
                <a:spcPct val="150000"/>
              </a:lnSpc>
              <a:spcBef>
                <a:spcPts val="65"/>
              </a:spcBef>
              <a:spcAft>
                <a:spcPts val="0"/>
              </a:spcAft>
              <a:buFont typeface="Arial" panose="020B0604020202020204" pitchFamily="34" charset="0"/>
              <a:buChar char="•"/>
              <a:tabLst>
                <a:tab pos="617855" algn="l"/>
                <a:tab pos="619125" algn="l"/>
              </a:tabLs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Employee</a:t>
            </a:r>
          </a:p>
          <a:p>
            <a:pPr marL="0" indent="0">
              <a:lnSpc>
                <a:spcPct val="100000"/>
              </a:lnSpc>
              <a:buNone/>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8BE378-C9BB-4BF5-9160-536FC5489242}"/>
              </a:ext>
            </a:extLst>
          </p:cNvPr>
          <p:cNvPicPr>
            <a:picLocks noChangeAspect="1"/>
          </p:cNvPicPr>
          <p:nvPr/>
        </p:nvPicPr>
        <p:blipFill>
          <a:blip r:embed="rId2"/>
          <a:stretch>
            <a:fillRect/>
          </a:stretch>
        </p:blipFill>
        <p:spPr>
          <a:xfrm>
            <a:off x="1098175" y="1004165"/>
            <a:ext cx="8785413" cy="5182603"/>
          </a:xfrm>
          <a:prstGeom prst="rect">
            <a:avLst/>
          </a:prstGeom>
        </p:spPr>
      </p:pic>
    </p:spTree>
    <p:extLst>
      <p:ext uri="{BB962C8B-B14F-4D97-AF65-F5344CB8AC3E}">
        <p14:creationId xmlns:p14="http://schemas.microsoft.com/office/powerpoint/2010/main" val="9631654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D4A881-51B1-42D5-B0EA-52BCBD16481A}"/>
              </a:ext>
            </a:extLst>
          </p:cNvPr>
          <p:cNvPicPr>
            <a:picLocks noChangeAspect="1"/>
          </p:cNvPicPr>
          <p:nvPr/>
        </p:nvPicPr>
        <p:blipFill>
          <a:blip r:embed="rId2"/>
          <a:stretch>
            <a:fillRect/>
          </a:stretch>
        </p:blipFill>
        <p:spPr>
          <a:xfrm>
            <a:off x="575759" y="941294"/>
            <a:ext cx="9936433" cy="4477871"/>
          </a:xfrm>
          <a:prstGeom prst="rect">
            <a:avLst/>
          </a:prstGeom>
        </p:spPr>
      </p:pic>
    </p:spTree>
    <p:extLst>
      <p:ext uri="{BB962C8B-B14F-4D97-AF65-F5344CB8AC3E}">
        <p14:creationId xmlns:p14="http://schemas.microsoft.com/office/powerpoint/2010/main" val="16239581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2D35EB-AEA7-4A18-84F7-FD943505C82E}"/>
              </a:ext>
            </a:extLst>
          </p:cNvPr>
          <p:cNvPicPr>
            <a:picLocks noChangeAspect="1"/>
          </p:cNvPicPr>
          <p:nvPr/>
        </p:nvPicPr>
        <p:blipFill>
          <a:blip r:embed="rId2"/>
          <a:stretch>
            <a:fillRect/>
          </a:stretch>
        </p:blipFill>
        <p:spPr>
          <a:xfrm>
            <a:off x="956142" y="505105"/>
            <a:ext cx="9371199" cy="5474618"/>
          </a:xfrm>
          <a:prstGeom prst="rect">
            <a:avLst/>
          </a:prstGeom>
        </p:spPr>
      </p:pic>
    </p:spTree>
    <p:extLst>
      <p:ext uri="{BB962C8B-B14F-4D97-AF65-F5344CB8AC3E}">
        <p14:creationId xmlns:p14="http://schemas.microsoft.com/office/powerpoint/2010/main" val="20678485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09554F-2E2E-4645-8A1B-0859E42FDAC2}"/>
              </a:ext>
            </a:extLst>
          </p:cNvPr>
          <p:cNvPicPr>
            <a:picLocks noChangeAspect="1"/>
          </p:cNvPicPr>
          <p:nvPr/>
        </p:nvPicPr>
        <p:blipFill>
          <a:blip r:embed="rId2"/>
          <a:stretch>
            <a:fillRect/>
          </a:stretch>
        </p:blipFill>
        <p:spPr>
          <a:xfrm>
            <a:off x="956421" y="1140478"/>
            <a:ext cx="9571733" cy="3687016"/>
          </a:xfrm>
          <a:prstGeom prst="rect">
            <a:avLst/>
          </a:prstGeom>
        </p:spPr>
      </p:pic>
    </p:spTree>
    <p:extLst>
      <p:ext uri="{BB962C8B-B14F-4D97-AF65-F5344CB8AC3E}">
        <p14:creationId xmlns:p14="http://schemas.microsoft.com/office/powerpoint/2010/main" val="1460037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4094" y="605118"/>
            <a:ext cx="10919012" cy="2430922"/>
          </a:xfrm>
          <a:prstGeom prst="rect">
            <a:avLst/>
          </a:prstGeom>
          <a:noFill/>
        </p:spPr>
        <p:txBody>
          <a:bodyPr wrap="square">
            <a:spAutoFit/>
          </a:bodyPr>
          <a:lstStyle/>
          <a:p>
            <a:pPr algn="just">
              <a:lnSpc>
                <a:spcPct val="115000"/>
              </a:lnSpc>
              <a:spcAft>
                <a:spcPts val="800"/>
              </a:spcAft>
              <a:tabLst>
                <a:tab pos="934720" algn="l"/>
              </a:tabLst>
            </a:pPr>
            <a:r>
              <a:rPr lang="en-IN" sz="2800" b="1" dirty="0">
                <a:effectLst/>
                <a:latin typeface="Times New Roman" panose="02020603050405020304" pitchFamily="18" charset="0"/>
                <a:ea typeface="Calibri" panose="020F0502020204030204" pitchFamily="34" charset="0"/>
                <a:cs typeface="Latha" panose="020B0604020202020204" pitchFamily="34" charset="0"/>
              </a:rPr>
              <a:t>NORMALIZATION</a:t>
            </a:r>
            <a:endParaRPr lang="en-US" sz="2800" dirty="0">
              <a:effectLst/>
              <a:latin typeface="Calibri" panose="020F0502020204030204" pitchFamily="34" charset="0"/>
              <a:ea typeface="Calibri" panose="020F0502020204030204" pitchFamily="34" charset="0"/>
              <a:cs typeface="Latha" panose="020B0604020202020204" pitchFamily="34" charset="0"/>
            </a:endParaRPr>
          </a:p>
          <a:p>
            <a:pPr marL="389890" marR="80645" indent="228600" algn="just">
              <a:lnSpc>
                <a:spcPct val="150000"/>
              </a:lnSpc>
              <a:spcBef>
                <a:spcPts val="1010"/>
              </a:spcBef>
              <a:spcAft>
                <a:spcPts val="0"/>
              </a:spcAft>
            </a:pPr>
            <a:r>
              <a:rPr lang="en-US" sz="1800" dirty="0">
                <a:effectLst/>
                <a:latin typeface="Times New Roman" panose="02020603050405020304" pitchFamily="18" charset="0"/>
                <a:ea typeface="Times New Roman" panose="02020603050405020304" pitchFamily="18" charset="0"/>
              </a:rPr>
              <a:t>Normalization is the process of organizing the data in the database.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Normalization is used 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minimize the redundancy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from</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 relation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or set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 relations.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also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eliminate undesirable characteristics like Insertion, Update, and Deletion Anomalies. Normalization divides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larger table into the smaller table and links them using a relationship.</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 normal form is used to</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reduce redundancy from the database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table.</a:t>
            </a:r>
          </a:p>
        </p:txBody>
      </p:sp>
      <p:sp>
        <p:nvSpPr>
          <p:cNvPr id="5" name="TextBox 4"/>
          <p:cNvSpPr txBox="1"/>
          <p:nvPr/>
        </p:nvSpPr>
        <p:spPr>
          <a:xfrm>
            <a:off x="484094" y="3254188"/>
            <a:ext cx="8915400" cy="3231141"/>
          </a:xfrm>
          <a:prstGeom prst="rect">
            <a:avLst/>
          </a:prstGeom>
          <a:noFill/>
        </p:spPr>
        <p:txBody>
          <a:bodyPr wrap="square">
            <a:spAutoFit/>
          </a:bodyPr>
          <a:lstStyle/>
          <a:p>
            <a:pPr algn="just">
              <a:lnSpc>
                <a:spcPct val="115000"/>
              </a:lnSpc>
              <a:spcAft>
                <a:spcPts val="800"/>
              </a:spcAft>
            </a:pPr>
            <a:r>
              <a:rPr lang="en-IN" sz="2800" b="1" dirty="0">
                <a:effectLst/>
                <a:latin typeface="Times New Roman" panose="02020603050405020304" pitchFamily="18" charset="0"/>
                <a:ea typeface="Calibri" panose="020F0502020204030204" pitchFamily="34" charset="0"/>
                <a:cs typeface="Latha" panose="020B0604020202020204" pitchFamily="34" charset="0"/>
              </a:rPr>
              <a:t>First</a:t>
            </a:r>
            <a:r>
              <a:rPr lang="en-IN" sz="2800" b="1" spc="-5" dirty="0">
                <a:effectLst/>
                <a:latin typeface="Times New Roman" panose="02020603050405020304" pitchFamily="18" charset="0"/>
                <a:ea typeface="Calibri" panose="020F0502020204030204" pitchFamily="34" charset="0"/>
                <a:cs typeface="Latha" panose="020B0604020202020204" pitchFamily="34" charset="0"/>
              </a:rPr>
              <a:t> </a:t>
            </a:r>
            <a:r>
              <a:rPr lang="en-IN" sz="2800" b="1" dirty="0">
                <a:effectLst/>
                <a:latin typeface="Times New Roman" panose="02020603050405020304" pitchFamily="18" charset="0"/>
                <a:ea typeface="Calibri" panose="020F0502020204030204" pitchFamily="34" charset="0"/>
                <a:cs typeface="Latha" panose="020B0604020202020204" pitchFamily="34" charset="0"/>
              </a:rPr>
              <a:t>Normal</a:t>
            </a:r>
            <a:r>
              <a:rPr lang="en-IN" sz="2800" b="1" spc="-5" dirty="0">
                <a:effectLst/>
                <a:latin typeface="Times New Roman" panose="02020603050405020304" pitchFamily="18" charset="0"/>
                <a:ea typeface="Calibri" panose="020F0502020204030204" pitchFamily="34" charset="0"/>
                <a:cs typeface="Latha" panose="020B0604020202020204" pitchFamily="34" charset="0"/>
              </a:rPr>
              <a:t> </a:t>
            </a:r>
            <a:r>
              <a:rPr lang="en-IN" sz="2800" b="1" dirty="0">
                <a:effectLst/>
                <a:latin typeface="Times New Roman" panose="02020603050405020304" pitchFamily="18" charset="0"/>
                <a:ea typeface="Calibri" panose="020F0502020204030204" pitchFamily="34" charset="0"/>
                <a:cs typeface="Latha" panose="020B0604020202020204" pitchFamily="34" charset="0"/>
              </a:rPr>
              <a:t>Form (1NF)</a:t>
            </a:r>
            <a:endParaRPr lang="en-US" sz="2800" dirty="0">
              <a:effectLst/>
              <a:latin typeface="Calibri" panose="020F0502020204030204" pitchFamily="34" charset="0"/>
              <a:ea typeface="Calibri" panose="020F0502020204030204" pitchFamily="34" charset="0"/>
              <a:cs typeface="Latha" panose="020B0604020202020204" pitchFamily="34" charset="0"/>
            </a:endParaRPr>
          </a:p>
          <a:p>
            <a:pPr algn="just">
              <a:lnSpc>
                <a:spcPct val="115000"/>
              </a:lnSpc>
            </a:pPr>
            <a:r>
              <a:rPr lang="en-US" sz="1300" b="1" dirty="0">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algn="just">
              <a:lnSpc>
                <a:spcPct val="115000"/>
              </a:lnSpc>
              <a:spcBef>
                <a:spcPts val="5"/>
              </a:spcBef>
            </a:pPr>
            <a:r>
              <a:rPr lang="en-US" sz="1100" b="1" dirty="0">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algn="just"/>
            <a:r>
              <a:rPr lang="en-US" sz="120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For</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a:t>
            </a:r>
            <a:r>
              <a:rPr lang="en-US" sz="2000" spc="-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table</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to</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be in the</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First Normal Form, it</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should follow the</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following 4 rules:</a:t>
            </a:r>
          </a:p>
          <a:p>
            <a:pPr algn="just"/>
            <a:r>
              <a:rPr lang="en-US" sz="2000" dirty="0">
                <a:effectLst/>
                <a:latin typeface="Times New Roman" panose="02020603050405020304" pitchFamily="18" charset="0"/>
                <a:ea typeface="Times New Roman" panose="02020603050405020304" pitchFamily="18" charset="0"/>
              </a:rPr>
              <a:t> </a:t>
            </a:r>
          </a:p>
          <a:p>
            <a:pPr marL="1143000" lvl="2" indent="-228600" algn="just">
              <a:buFont typeface="Symbol" panose="05050102010706020507" pitchFamily="18" charset="2"/>
              <a:buChar char=""/>
              <a:tabLst>
                <a:tab pos="1532255" algn="l"/>
                <a:tab pos="1532890" algn="l"/>
              </a:tabLst>
            </a:pPr>
            <a:r>
              <a:rPr lang="en-US" sz="2000" dirty="0">
                <a:effectLst/>
                <a:latin typeface="Times New Roman" panose="02020603050405020304" pitchFamily="18" charset="0"/>
                <a:ea typeface="Times New Roman" panose="02020603050405020304" pitchFamily="18" charset="0"/>
              </a:rPr>
              <a:t>It</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should</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only</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have single(atomic)</a:t>
            </a:r>
            <a:r>
              <a:rPr lang="en-US" sz="2000" spc="-1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valued</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attributes/columns</a:t>
            </a:r>
          </a:p>
          <a:p>
            <a:pPr marL="1143000" lvl="2" indent="-228600" algn="just">
              <a:spcBef>
                <a:spcPts val="685"/>
              </a:spcBef>
              <a:spcAft>
                <a:spcPts val="0"/>
              </a:spcAft>
              <a:buFont typeface="Symbol" panose="05050102010706020507" pitchFamily="18" charset="2"/>
              <a:buChar char=""/>
              <a:tabLst>
                <a:tab pos="1532255" algn="l"/>
                <a:tab pos="1532890" algn="l"/>
              </a:tabLst>
            </a:pPr>
            <a:r>
              <a:rPr lang="en-US" sz="2000" dirty="0">
                <a:effectLst/>
                <a:latin typeface="Times New Roman" panose="02020603050405020304" pitchFamily="18" charset="0"/>
                <a:ea typeface="Times New Roman" panose="02020603050405020304" pitchFamily="18" charset="0"/>
              </a:rPr>
              <a:t>Values</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stored in</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a</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column</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should be</a:t>
            </a:r>
            <a:r>
              <a:rPr lang="en-US" sz="2000" spc="-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of the</a:t>
            </a:r>
            <a:r>
              <a:rPr lang="en-US" sz="2000" spc="-1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same domain</a:t>
            </a:r>
          </a:p>
          <a:p>
            <a:pPr marL="1143000" lvl="2" indent="-228600" algn="just">
              <a:spcBef>
                <a:spcPts val="695"/>
              </a:spcBef>
              <a:spcAft>
                <a:spcPts val="0"/>
              </a:spcAft>
              <a:buFont typeface="Symbol" panose="05050102010706020507" pitchFamily="18" charset="2"/>
              <a:buChar char=""/>
              <a:tabLst>
                <a:tab pos="1532255" algn="l"/>
                <a:tab pos="1532890" algn="l"/>
              </a:tabLst>
            </a:pPr>
            <a:r>
              <a:rPr lang="en-US" sz="2000" dirty="0">
                <a:effectLst/>
                <a:latin typeface="Times New Roman" panose="02020603050405020304" pitchFamily="18" charset="0"/>
                <a:ea typeface="Times New Roman" panose="02020603050405020304" pitchFamily="18" charset="0"/>
              </a:rPr>
              <a:t>All</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the</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columns in a</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table</a:t>
            </a:r>
            <a:r>
              <a:rPr lang="en-US" sz="2000" spc="-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should have</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unique names</a:t>
            </a:r>
          </a:p>
          <a:p>
            <a:pPr marL="1143000" lvl="2" indent="-228600" algn="just">
              <a:spcBef>
                <a:spcPts val="685"/>
              </a:spcBef>
              <a:spcAft>
                <a:spcPts val="0"/>
              </a:spcAft>
              <a:buFont typeface="Symbol" panose="05050102010706020507" pitchFamily="18" charset="2"/>
              <a:buChar char=""/>
              <a:tabLst>
                <a:tab pos="1532255" algn="l"/>
                <a:tab pos="1532890" algn="l"/>
              </a:tabLst>
            </a:pPr>
            <a:r>
              <a:rPr lang="en-US" sz="2000" dirty="0">
                <a:effectLst/>
                <a:latin typeface="Times New Roman" panose="02020603050405020304" pitchFamily="18" charset="0"/>
                <a:ea typeface="Times New Roman" panose="02020603050405020304" pitchFamily="18" charset="0"/>
              </a:rPr>
              <a:t>And</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the</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order</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in which data</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is stored does</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not matter</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97540" y="430306"/>
            <a:ext cx="11013141" cy="2224199"/>
          </a:xfrm>
          <a:prstGeom prst="rect">
            <a:avLst/>
          </a:prstGeom>
          <a:noFill/>
        </p:spPr>
        <p:txBody>
          <a:bodyPr wrap="square">
            <a:spAutoFit/>
          </a:bodyPr>
          <a:lstStyle/>
          <a:p>
            <a:pPr algn="just">
              <a:lnSpc>
                <a:spcPct val="115000"/>
              </a:lnSpc>
              <a:spcAft>
                <a:spcPts val="800"/>
              </a:spcAft>
            </a:pPr>
            <a:r>
              <a:rPr lang="en-IN" sz="2800" b="1" dirty="0">
                <a:effectLst/>
                <a:latin typeface="Times New Roman" panose="02020603050405020304" pitchFamily="18" charset="0"/>
                <a:ea typeface="Calibri" panose="020F0502020204030204" pitchFamily="34" charset="0"/>
                <a:cs typeface="Latha" panose="020B0604020202020204" pitchFamily="34" charset="0"/>
              </a:rPr>
              <a:t>Second</a:t>
            </a:r>
            <a:r>
              <a:rPr lang="en-IN" sz="2800" b="1" spc="-10" dirty="0">
                <a:effectLst/>
                <a:latin typeface="Times New Roman" panose="02020603050405020304" pitchFamily="18" charset="0"/>
                <a:ea typeface="Calibri" panose="020F0502020204030204" pitchFamily="34" charset="0"/>
                <a:cs typeface="Latha" panose="020B0604020202020204" pitchFamily="34" charset="0"/>
              </a:rPr>
              <a:t> </a:t>
            </a:r>
            <a:r>
              <a:rPr lang="en-IN" sz="2800" b="1" dirty="0">
                <a:effectLst/>
                <a:latin typeface="Times New Roman" panose="02020603050405020304" pitchFamily="18" charset="0"/>
                <a:ea typeface="Calibri" panose="020F0502020204030204" pitchFamily="34" charset="0"/>
                <a:cs typeface="Latha" panose="020B0604020202020204" pitchFamily="34" charset="0"/>
              </a:rPr>
              <a:t>Normal</a:t>
            </a:r>
            <a:r>
              <a:rPr lang="en-IN" sz="2800" b="1" spc="-5" dirty="0">
                <a:effectLst/>
                <a:latin typeface="Times New Roman" panose="02020603050405020304" pitchFamily="18" charset="0"/>
                <a:ea typeface="Calibri" panose="020F0502020204030204" pitchFamily="34" charset="0"/>
                <a:cs typeface="Latha" panose="020B0604020202020204" pitchFamily="34" charset="0"/>
              </a:rPr>
              <a:t> </a:t>
            </a:r>
            <a:r>
              <a:rPr lang="en-IN" sz="2800" b="1" dirty="0">
                <a:effectLst/>
                <a:latin typeface="Times New Roman" panose="02020603050405020304" pitchFamily="18" charset="0"/>
                <a:ea typeface="Calibri" panose="020F0502020204030204" pitchFamily="34" charset="0"/>
                <a:cs typeface="Latha" panose="020B0604020202020204" pitchFamily="34" charset="0"/>
              </a:rPr>
              <a:t>Form</a:t>
            </a:r>
            <a:r>
              <a:rPr lang="en-IN" sz="2800" b="1" spc="-5" dirty="0">
                <a:effectLst/>
                <a:latin typeface="Times New Roman" panose="02020603050405020304" pitchFamily="18" charset="0"/>
                <a:ea typeface="Calibri" panose="020F0502020204030204" pitchFamily="34" charset="0"/>
                <a:cs typeface="Latha" panose="020B0604020202020204" pitchFamily="34" charset="0"/>
              </a:rPr>
              <a:t> </a:t>
            </a:r>
            <a:r>
              <a:rPr lang="en-IN" sz="2800" b="1" dirty="0">
                <a:effectLst/>
                <a:latin typeface="Times New Roman" panose="02020603050405020304" pitchFamily="18" charset="0"/>
                <a:ea typeface="Calibri" panose="020F0502020204030204" pitchFamily="34" charset="0"/>
                <a:cs typeface="Latha" panose="020B0604020202020204" pitchFamily="34" charset="0"/>
              </a:rPr>
              <a:t>(2NF)</a:t>
            </a:r>
            <a:endParaRPr lang="en-US" sz="1800" dirty="0">
              <a:effectLst/>
              <a:latin typeface="Times New Roman" panose="02020603050405020304" pitchFamily="18" charset="0"/>
              <a:ea typeface="Times New Roman" panose="02020603050405020304" pitchFamily="18" charset="0"/>
            </a:endParaRPr>
          </a:p>
          <a:p>
            <a:pPr algn="just"/>
            <a:r>
              <a:rPr lang="en-US" sz="1600" b="1"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indent="457200" algn="just"/>
            <a:r>
              <a:rPr lang="en-US" sz="1800" dirty="0">
                <a:effectLst/>
                <a:latin typeface="Times New Roman" panose="02020603050405020304" pitchFamily="18" charset="0"/>
                <a:ea typeface="Times New Roman" panose="02020603050405020304" pitchFamily="18" charset="0"/>
              </a:rPr>
              <a:t>For</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table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Second Normal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Form,</a:t>
            </a:r>
          </a:p>
          <a:p>
            <a:pPr marL="742950" lvl="1" indent="-285750" algn="just">
              <a:spcBef>
                <a:spcPts val="700"/>
              </a:spcBef>
              <a:buFont typeface="Wingdings" panose="05000000000000000000" pitchFamily="2" charset="2"/>
              <a:buChar char="q"/>
              <a:tabLst>
                <a:tab pos="1560830" algn="l"/>
              </a:tabLst>
            </a:pPr>
            <a:r>
              <a:rPr lang="en-US" dirty="0">
                <a:effectLst/>
                <a:latin typeface="Times New Roman" panose="02020603050405020304" pitchFamily="18" charset="0"/>
                <a:ea typeface="Times New Roman" panose="02020603050405020304" pitchFamily="18" charset="0"/>
              </a:rPr>
              <a:t>         It</a:t>
            </a:r>
            <a:r>
              <a:rPr lang="en-US" spc="-1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should</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be</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in</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the First</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Normal</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form</a:t>
            </a:r>
            <a:endParaRPr lang="en-US" sz="1600" dirty="0">
              <a:effectLst/>
              <a:latin typeface="Times New Roman" panose="02020603050405020304" pitchFamily="18" charset="0"/>
              <a:ea typeface="Times New Roman" panose="02020603050405020304" pitchFamily="18" charset="0"/>
            </a:endParaRPr>
          </a:p>
          <a:p>
            <a:pPr marL="742950" marR="85725" lvl="1" indent="-285750" algn="just">
              <a:spcBef>
                <a:spcPts val="685"/>
              </a:spcBef>
              <a:buFont typeface="Wingdings" panose="05000000000000000000" pitchFamily="2" charset="2"/>
              <a:buChar char="q"/>
              <a:tabLst>
                <a:tab pos="1560830" algn="l"/>
              </a:tabLst>
            </a:pPr>
            <a:r>
              <a:rPr lang="en-US" dirty="0">
                <a:effectLst/>
                <a:latin typeface="Times New Roman" panose="02020603050405020304" pitchFamily="18" charset="0"/>
                <a:ea typeface="Times New Roman" panose="02020603050405020304" pitchFamily="18" charset="0"/>
              </a:rPr>
              <a:t>         And, it</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should</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not</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have Partial</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Dependency.</a:t>
            </a:r>
            <a:r>
              <a:rPr lang="en-US" spc="2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Partial</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Dependency</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occurs when</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a</a:t>
            </a:r>
            <a:r>
              <a:rPr lang="en-US" spc="-28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non-prime</a:t>
            </a:r>
            <a:r>
              <a:rPr lang="en-US" spc="-1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attribute</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is           functionally</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dependent on</a:t>
            </a:r>
            <a:r>
              <a:rPr lang="en-US" spc="10"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part</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of</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a</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candidate</a:t>
            </a:r>
            <a:r>
              <a:rPr lang="en-US" spc="-5" dirty="0">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rPr>
              <a:t>key</a:t>
            </a:r>
            <a:endParaRPr lang="en-US" sz="1600" dirty="0">
              <a:effectLst/>
              <a:latin typeface="Times New Roman" panose="02020603050405020304" pitchFamily="18" charset="0"/>
              <a:ea typeface="Times New Roman" panose="02020603050405020304" pitchFamily="18" charset="0"/>
            </a:endParaRPr>
          </a:p>
        </p:txBody>
      </p:sp>
      <p:sp>
        <p:nvSpPr>
          <p:cNvPr id="5" name="TextBox 4"/>
          <p:cNvSpPr txBox="1"/>
          <p:nvPr/>
        </p:nvSpPr>
        <p:spPr>
          <a:xfrm>
            <a:off x="497540" y="3157248"/>
            <a:ext cx="11013140" cy="2624373"/>
          </a:xfrm>
          <a:prstGeom prst="rect">
            <a:avLst/>
          </a:prstGeom>
          <a:noFill/>
        </p:spPr>
        <p:txBody>
          <a:bodyPr wrap="square">
            <a:spAutoFit/>
          </a:bodyPr>
          <a:lstStyle/>
          <a:p>
            <a:pPr algn="just">
              <a:lnSpc>
                <a:spcPct val="115000"/>
              </a:lnSpc>
              <a:spcAft>
                <a:spcPts val="800"/>
              </a:spcAft>
            </a:pPr>
            <a:r>
              <a:rPr lang="en-IN" sz="2800" b="1" dirty="0">
                <a:effectLst/>
                <a:latin typeface="Times New Roman" panose="02020603050405020304" pitchFamily="18" charset="0"/>
                <a:ea typeface="Calibri" panose="020F0502020204030204" pitchFamily="34" charset="0"/>
                <a:cs typeface="Latha" panose="020B0604020202020204" pitchFamily="34" charset="0"/>
              </a:rPr>
              <a:t>Third</a:t>
            </a:r>
            <a:r>
              <a:rPr lang="en-IN" sz="2800" b="1" spc="-5" dirty="0">
                <a:effectLst/>
                <a:latin typeface="Times New Roman" panose="02020603050405020304" pitchFamily="18" charset="0"/>
                <a:ea typeface="Calibri" panose="020F0502020204030204" pitchFamily="34" charset="0"/>
                <a:cs typeface="Latha" panose="020B0604020202020204" pitchFamily="34" charset="0"/>
              </a:rPr>
              <a:t> </a:t>
            </a:r>
            <a:r>
              <a:rPr lang="en-IN" sz="2800" b="1" dirty="0">
                <a:effectLst/>
                <a:latin typeface="Times New Roman" panose="02020603050405020304" pitchFamily="18" charset="0"/>
                <a:ea typeface="Calibri" panose="020F0502020204030204" pitchFamily="34" charset="0"/>
                <a:cs typeface="Latha" panose="020B0604020202020204" pitchFamily="34" charset="0"/>
              </a:rPr>
              <a:t>Normal</a:t>
            </a:r>
            <a:r>
              <a:rPr lang="en-IN" sz="2800" b="1" spc="-5" dirty="0">
                <a:effectLst/>
                <a:latin typeface="Times New Roman" panose="02020603050405020304" pitchFamily="18" charset="0"/>
                <a:ea typeface="Calibri" panose="020F0502020204030204" pitchFamily="34" charset="0"/>
                <a:cs typeface="Latha" panose="020B0604020202020204" pitchFamily="34" charset="0"/>
              </a:rPr>
              <a:t> </a:t>
            </a:r>
            <a:r>
              <a:rPr lang="en-IN" sz="2800" b="1" dirty="0">
                <a:effectLst/>
                <a:latin typeface="Times New Roman" panose="02020603050405020304" pitchFamily="18" charset="0"/>
                <a:ea typeface="Calibri" panose="020F0502020204030204" pitchFamily="34" charset="0"/>
                <a:cs typeface="Latha" panose="020B0604020202020204" pitchFamily="34" charset="0"/>
              </a:rPr>
              <a:t>Form</a:t>
            </a:r>
            <a:r>
              <a:rPr lang="en-IN" sz="2800" b="1" spc="-10" dirty="0">
                <a:effectLst/>
                <a:latin typeface="Times New Roman" panose="02020603050405020304" pitchFamily="18" charset="0"/>
                <a:ea typeface="Calibri" panose="020F0502020204030204" pitchFamily="34" charset="0"/>
                <a:cs typeface="Latha" panose="020B0604020202020204" pitchFamily="34" charset="0"/>
              </a:rPr>
              <a:t> </a:t>
            </a:r>
            <a:r>
              <a:rPr lang="en-IN" sz="2800" b="1" dirty="0">
                <a:effectLst/>
                <a:latin typeface="Times New Roman" panose="02020603050405020304" pitchFamily="18" charset="0"/>
                <a:ea typeface="Calibri" panose="020F0502020204030204" pitchFamily="34" charset="0"/>
                <a:cs typeface="Latha" panose="020B0604020202020204" pitchFamily="34" charset="0"/>
              </a:rPr>
              <a:t>(3NF)</a:t>
            </a:r>
            <a:endParaRPr lang="en-US" sz="2800" dirty="0">
              <a:effectLst/>
              <a:latin typeface="Calibri" panose="020F0502020204030204" pitchFamily="34" charset="0"/>
              <a:ea typeface="Calibri" panose="020F0502020204030204" pitchFamily="34" charset="0"/>
              <a:cs typeface="Latha" panose="020B0604020202020204" pitchFamily="34" charset="0"/>
            </a:endParaRPr>
          </a:p>
          <a:p>
            <a:pPr algn="just">
              <a:lnSpc>
                <a:spcPct val="115000"/>
              </a:lnSpc>
            </a:pPr>
            <a:r>
              <a:rPr lang="en-US" sz="1300" b="1" dirty="0">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algn="just">
              <a:lnSpc>
                <a:spcPct val="115000"/>
              </a:lnSpc>
            </a:pPr>
            <a:r>
              <a:rPr lang="en-US" sz="1100" b="1" dirty="0">
                <a:effectLst/>
                <a:latin typeface="Times New Roman" panose="02020603050405020304" pitchFamily="18"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indent="457200" algn="just">
              <a:lnSpc>
                <a:spcPct val="150000"/>
              </a:lnSpc>
            </a:pPr>
            <a:r>
              <a:rPr lang="en-US" sz="2000" dirty="0">
                <a:effectLst/>
                <a:latin typeface="Times New Roman" panose="02020603050405020304" pitchFamily="18" charset="0"/>
                <a:ea typeface="Times New Roman" panose="02020603050405020304" pitchFamily="18" charset="0"/>
              </a:rPr>
              <a:t>A</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table</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is said</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to</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be in</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the</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Third Normal</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Form</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when,</a:t>
            </a:r>
          </a:p>
          <a:p>
            <a:pPr marL="800100" lvl="1" indent="-342900" algn="just">
              <a:lnSpc>
                <a:spcPct val="150000"/>
              </a:lnSpc>
              <a:spcBef>
                <a:spcPts val="685"/>
              </a:spcBef>
              <a:buFont typeface="Wingdings" panose="05000000000000000000" pitchFamily="2" charset="2"/>
              <a:buChar char="q"/>
              <a:tabLst>
                <a:tab pos="1560830" algn="l"/>
              </a:tabLst>
            </a:pPr>
            <a:r>
              <a:rPr lang="en-US" sz="2000" dirty="0">
                <a:effectLst/>
                <a:latin typeface="Times New Roman" panose="02020603050405020304" pitchFamily="18" charset="0"/>
                <a:ea typeface="Times New Roman" panose="02020603050405020304" pitchFamily="18" charset="0"/>
              </a:rPr>
              <a:t>It</a:t>
            </a:r>
            <a:r>
              <a:rPr lang="en-US" sz="2000" spc="-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is</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in</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the</a:t>
            </a:r>
            <a:r>
              <a:rPr lang="en-US" sz="2000" spc="-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Second</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Normal</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form.</a:t>
            </a:r>
          </a:p>
          <a:p>
            <a:pPr marL="800100" lvl="1" indent="-342900" algn="just">
              <a:lnSpc>
                <a:spcPct val="150000"/>
              </a:lnSpc>
              <a:spcBef>
                <a:spcPts val="700"/>
              </a:spcBef>
              <a:buFont typeface="Wingdings" panose="05000000000000000000" pitchFamily="2" charset="2"/>
              <a:buChar char="q"/>
              <a:tabLst>
                <a:tab pos="1560830" algn="l"/>
              </a:tabLst>
            </a:pPr>
            <a:r>
              <a:rPr lang="en-US" sz="2000" dirty="0">
                <a:effectLst/>
                <a:latin typeface="Times New Roman" panose="02020603050405020304" pitchFamily="18" charset="0"/>
                <a:ea typeface="Times New Roman" panose="02020603050405020304" pitchFamily="18" charset="0"/>
              </a:rPr>
              <a:t>And,</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it doesn't</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have</a:t>
            </a:r>
            <a:r>
              <a:rPr lang="en-US" sz="2000" spc="-10"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Transitive</a:t>
            </a:r>
            <a:r>
              <a:rPr lang="en-US" sz="2000" spc="-5" dirty="0">
                <a:effectLst/>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Dependency</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B5F2C0-3784-41AA-BD9A-CFE0DBD220CF}"/>
              </a:ext>
            </a:extLst>
          </p:cNvPr>
          <p:cNvPicPr>
            <a:picLocks noChangeAspect="1"/>
          </p:cNvPicPr>
          <p:nvPr/>
        </p:nvPicPr>
        <p:blipFill>
          <a:blip r:embed="rId2"/>
          <a:stretch>
            <a:fillRect/>
          </a:stretch>
        </p:blipFill>
        <p:spPr>
          <a:xfrm>
            <a:off x="2445963" y="524435"/>
            <a:ext cx="7773802" cy="5729007"/>
          </a:xfrm>
          <a:prstGeom prst="rect">
            <a:avLst/>
          </a:prstGeom>
        </p:spPr>
      </p:pic>
    </p:spTree>
    <p:extLst>
      <p:ext uri="{BB962C8B-B14F-4D97-AF65-F5344CB8AC3E}">
        <p14:creationId xmlns:p14="http://schemas.microsoft.com/office/powerpoint/2010/main" val="42530344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182C65-B921-4473-B4D3-C0D360600AB7}"/>
              </a:ext>
            </a:extLst>
          </p:cNvPr>
          <p:cNvPicPr>
            <a:picLocks noChangeAspect="1"/>
          </p:cNvPicPr>
          <p:nvPr/>
        </p:nvPicPr>
        <p:blipFill>
          <a:blip r:embed="rId2"/>
          <a:stretch>
            <a:fillRect/>
          </a:stretch>
        </p:blipFill>
        <p:spPr>
          <a:xfrm>
            <a:off x="727688" y="954741"/>
            <a:ext cx="10990799" cy="4773705"/>
          </a:xfrm>
          <a:prstGeom prst="rect">
            <a:avLst/>
          </a:prstGeom>
        </p:spPr>
      </p:pic>
    </p:spTree>
    <p:extLst>
      <p:ext uri="{BB962C8B-B14F-4D97-AF65-F5344CB8AC3E}">
        <p14:creationId xmlns:p14="http://schemas.microsoft.com/office/powerpoint/2010/main" val="24709324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A149BD-895E-48EC-85E9-B4F6E7DDE44F}"/>
              </a:ext>
            </a:extLst>
          </p:cNvPr>
          <p:cNvPicPr>
            <a:picLocks noChangeAspect="1"/>
          </p:cNvPicPr>
          <p:nvPr/>
        </p:nvPicPr>
        <p:blipFill>
          <a:blip r:embed="rId2"/>
          <a:stretch>
            <a:fillRect/>
          </a:stretch>
        </p:blipFill>
        <p:spPr>
          <a:xfrm>
            <a:off x="537882" y="501135"/>
            <a:ext cx="10623177" cy="5596001"/>
          </a:xfrm>
          <a:prstGeom prst="rect">
            <a:avLst/>
          </a:prstGeom>
        </p:spPr>
      </p:pic>
    </p:spTree>
    <p:extLst>
      <p:ext uri="{BB962C8B-B14F-4D97-AF65-F5344CB8AC3E}">
        <p14:creationId xmlns:p14="http://schemas.microsoft.com/office/powerpoint/2010/main" val="6453642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F49972-8363-46C6-9641-7CEA54C11910}"/>
              </a:ext>
            </a:extLst>
          </p:cNvPr>
          <p:cNvPicPr>
            <a:picLocks noChangeAspect="1"/>
          </p:cNvPicPr>
          <p:nvPr/>
        </p:nvPicPr>
        <p:blipFill>
          <a:blip r:embed="rId2"/>
          <a:stretch>
            <a:fillRect/>
          </a:stretch>
        </p:blipFill>
        <p:spPr>
          <a:xfrm>
            <a:off x="2433918" y="802237"/>
            <a:ext cx="8081682" cy="5566149"/>
          </a:xfrm>
          <a:prstGeom prst="rect">
            <a:avLst/>
          </a:prstGeom>
        </p:spPr>
      </p:pic>
    </p:spTree>
    <p:extLst>
      <p:ext uri="{BB962C8B-B14F-4D97-AF65-F5344CB8AC3E}">
        <p14:creationId xmlns:p14="http://schemas.microsoft.com/office/powerpoint/2010/main" val="4021957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18565" y="605118"/>
            <a:ext cx="10376647" cy="5780735"/>
          </a:xfrm>
        </p:spPr>
        <p:txBody>
          <a:bodyPr>
            <a:normAutofit lnSpcReduction="10000"/>
          </a:bodyPr>
          <a:lstStyle/>
          <a:p>
            <a:r>
              <a:rPr lang="en-IN" sz="2800" b="1" dirty="0">
                <a:latin typeface="Times New Roman" panose="02020603050405020304" pitchFamily="18" charset="0"/>
                <a:cs typeface="Times New Roman" panose="02020603050405020304" pitchFamily="18" charset="0"/>
              </a:rPr>
              <a:t>Admin:</a:t>
            </a:r>
          </a:p>
          <a:p>
            <a:pPr marL="1714500" lvl="3" indent="-342900" algn="just">
              <a:lnSpc>
                <a:spcPct val="150000"/>
              </a:lnSpc>
              <a:buSzPts val="1200"/>
              <a:buFont typeface="Wingdings" panose="05000000000000000000" pitchFamily="2" charset="2"/>
              <a:buChar char="v"/>
            </a:pPr>
            <a:r>
              <a:rPr lang="en-US" sz="2200" dirty="0">
                <a:effectLst/>
                <a:latin typeface="Times New Roman" panose="02020603050405020304" pitchFamily="18" charset="0"/>
                <a:ea typeface="Wingdings" panose="05000000000000000000" pitchFamily="2" charset="2"/>
                <a:cs typeface="Wingdings" panose="05000000000000000000" pitchFamily="2" charset="2"/>
              </a:rPr>
              <a:t>Manage transportation options, including adding new vehicles .</a:t>
            </a:r>
          </a:p>
          <a:p>
            <a:pPr marL="1714500" lvl="3" indent="-342900" algn="just">
              <a:lnSpc>
                <a:spcPct val="150000"/>
              </a:lnSpc>
              <a:buSzPts val="1200"/>
              <a:buFont typeface="Wingdings" panose="05000000000000000000" pitchFamily="2" charset="2"/>
              <a:buChar char="v"/>
            </a:pPr>
            <a:r>
              <a:rPr lang="en-US" sz="2200" dirty="0">
                <a:effectLst/>
                <a:latin typeface="Times New Roman" panose="02020603050405020304" pitchFamily="18" charset="0"/>
                <a:ea typeface="Wingdings" panose="05000000000000000000" pitchFamily="2" charset="2"/>
                <a:cs typeface="Wingdings" panose="05000000000000000000" pitchFamily="2" charset="2"/>
              </a:rPr>
              <a:t>View and manage customer bookings</a:t>
            </a:r>
          </a:p>
          <a:p>
            <a:pPr marL="1714500" lvl="3" indent="-342900" algn="just">
              <a:lnSpc>
                <a:spcPct val="150000"/>
              </a:lnSpc>
              <a:buSzPts val="1200"/>
              <a:buFont typeface="Wingdings" panose="05000000000000000000" pitchFamily="2" charset="2"/>
              <a:buChar char="v"/>
            </a:pPr>
            <a:r>
              <a:rPr lang="en-US" sz="2200" dirty="0">
                <a:effectLst/>
                <a:latin typeface="Times New Roman" panose="02020603050405020304" pitchFamily="18" charset="0"/>
                <a:ea typeface="Wingdings" panose="05000000000000000000" pitchFamily="2" charset="2"/>
                <a:cs typeface="Wingdings" panose="05000000000000000000" pitchFamily="2" charset="2"/>
              </a:rPr>
              <a:t>View reports on bookings and revenue</a:t>
            </a:r>
          </a:p>
          <a:p>
            <a:pPr marL="1714500" lvl="3" indent="-342900" algn="just">
              <a:lnSpc>
                <a:spcPct val="150000"/>
              </a:lnSpc>
              <a:buSzPts val="1200"/>
              <a:buFont typeface="Wingdings" panose="05000000000000000000" pitchFamily="2" charset="2"/>
              <a:buChar char="v"/>
            </a:pPr>
            <a:r>
              <a:rPr lang="en-US" sz="2200" dirty="0">
                <a:effectLst/>
                <a:latin typeface="Times New Roman" panose="02020603050405020304" pitchFamily="18" charset="0"/>
                <a:ea typeface="Wingdings" panose="05000000000000000000" pitchFamily="2" charset="2"/>
                <a:cs typeface="Wingdings" panose="05000000000000000000" pitchFamily="2" charset="2"/>
              </a:rPr>
              <a:t>Manage the system's settings and configurations</a:t>
            </a:r>
          </a:p>
          <a:p>
            <a:pPr lvl="0" algn="just">
              <a:lnSpc>
                <a:spcPct val="150000"/>
              </a:lnSpc>
              <a:buSzPts val="1200"/>
            </a:pPr>
            <a:r>
              <a:rPr lang="en-US" sz="3000" dirty="0">
                <a:latin typeface="Times New Roman" panose="02020603050405020304" pitchFamily="18" charset="0"/>
                <a:ea typeface="Wingdings" panose="05000000000000000000" pitchFamily="2" charset="2"/>
                <a:cs typeface="Wingdings" panose="05000000000000000000" pitchFamily="2" charset="2"/>
              </a:rPr>
              <a:t>Employee:</a:t>
            </a:r>
          </a:p>
          <a:p>
            <a:pPr marL="1714500" lvl="3" indent="-342900" algn="just">
              <a:lnSpc>
                <a:spcPct val="150000"/>
              </a:lnSpc>
              <a:buSzPts val="1200"/>
              <a:buFont typeface="Wingdings" panose="05000000000000000000" pitchFamily="2" charset="2"/>
              <a:buChar char="v"/>
            </a:pPr>
            <a:r>
              <a:rPr lang="en-US" sz="2200" dirty="0">
                <a:effectLst/>
                <a:latin typeface="Times New Roman" panose="02020603050405020304" pitchFamily="18" charset="0"/>
                <a:ea typeface="Wingdings" panose="05000000000000000000" pitchFamily="2" charset="2"/>
                <a:cs typeface="Wingdings" panose="05000000000000000000" pitchFamily="2" charset="2"/>
              </a:rPr>
              <a:t>Add and manage the train.</a:t>
            </a:r>
          </a:p>
          <a:p>
            <a:pPr marL="1714500" lvl="3" indent="-342900" algn="just">
              <a:lnSpc>
                <a:spcPct val="150000"/>
              </a:lnSpc>
              <a:buSzPts val="1200"/>
              <a:buFont typeface="Wingdings" panose="05000000000000000000" pitchFamily="2" charset="2"/>
              <a:buChar char="v"/>
            </a:pPr>
            <a:r>
              <a:rPr lang="en-US" sz="2200" dirty="0">
                <a:effectLst/>
                <a:latin typeface="Times New Roman" panose="02020603050405020304" pitchFamily="18" charset="0"/>
                <a:ea typeface="Wingdings" panose="05000000000000000000" pitchFamily="2" charset="2"/>
                <a:cs typeface="Wingdings" panose="05000000000000000000" pitchFamily="2" charset="2"/>
              </a:rPr>
              <a:t>Add and manage passenger</a:t>
            </a:r>
          </a:p>
          <a:p>
            <a:pPr marL="1714500" lvl="3" indent="-342900" algn="just">
              <a:lnSpc>
                <a:spcPct val="150000"/>
              </a:lnSpc>
              <a:buSzPts val="1200"/>
              <a:buFont typeface="Wingdings" panose="05000000000000000000" pitchFamily="2" charset="2"/>
              <a:buChar char="v"/>
            </a:pPr>
            <a:r>
              <a:rPr lang="en-US" sz="2200" dirty="0">
                <a:effectLst/>
                <a:latin typeface="Times New Roman" panose="02020603050405020304" pitchFamily="18" charset="0"/>
                <a:ea typeface="Times New Roman" panose="02020603050405020304" pitchFamily="18" charset="0"/>
              </a:rPr>
              <a:t>Ticket View and manage</a:t>
            </a:r>
          </a:p>
          <a:p>
            <a:pPr marL="389890" algn="just">
              <a:lnSpc>
                <a:spcPct val="150000"/>
              </a:lnSpc>
              <a:spcAft>
                <a:spcPts val="800"/>
              </a:spcAft>
            </a:pPr>
            <a:r>
              <a:rPr lang="en-IN" sz="1800" b="1" dirty="0">
                <a:effectLst/>
                <a:latin typeface="Times New Roman" panose="02020603050405020304" pitchFamily="18" charset="0"/>
                <a:ea typeface="Calibri" panose="020F0502020204030204" pitchFamily="34" charset="0"/>
                <a:cs typeface="Latha" panose="020B0604020202020204" pitchFamily="34" charset="0"/>
              </a:rPr>
              <a:t> </a:t>
            </a:r>
            <a:endParaRPr lang="en-US" sz="1800" dirty="0">
              <a:effectLst/>
              <a:latin typeface="Calibri" panose="020F0502020204030204" pitchFamily="34" charset="0"/>
              <a:ea typeface="Calibri" panose="020F0502020204030204" pitchFamily="34" charset="0"/>
              <a:cs typeface="Latha" panose="020B0604020202020204" pitchFamily="34" charset="0"/>
            </a:endParaRPr>
          </a:p>
          <a:p>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4DA489-9E03-499B-8B68-CB5FFCC610E6}"/>
              </a:ext>
            </a:extLst>
          </p:cNvPr>
          <p:cNvPicPr>
            <a:picLocks noChangeAspect="1"/>
          </p:cNvPicPr>
          <p:nvPr/>
        </p:nvPicPr>
        <p:blipFill>
          <a:blip r:embed="rId2"/>
          <a:stretch>
            <a:fillRect/>
          </a:stretch>
        </p:blipFill>
        <p:spPr>
          <a:xfrm>
            <a:off x="2689412" y="1277471"/>
            <a:ext cx="7221069" cy="4235823"/>
          </a:xfrm>
          <a:prstGeom prst="rect">
            <a:avLst/>
          </a:prstGeom>
        </p:spPr>
      </p:pic>
    </p:spTree>
    <p:extLst>
      <p:ext uri="{BB962C8B-B14F-4D97-AF65-F5344CB8AC3E}">
        <p14:creationId xmlns:p14="http://schemas.microsoft.com/office/powerpoint/2010/main" val="21855743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18D75A-BA33-4878-AFB0-F47C7F45C949}"/>
              </a:ext>
            </a:extLst>
          </p:cNvPr>
          <p:cNvPicPr>
            <a:picLocks noChangeAspect="1"/>
          </p:cNvPicPr>
          <p:nvPr/>
        </p:nvPicPr>
        <p:blipFill>
          <a:blip r:embed="rId2"/>
          <a:stretch>
            <a:fillRect/>
          </a:stretch>
        </p:blipFill>
        <p:spPr>
          <a:xfrm>
            <a:off x="1828800" y="346017"/>
            <a:ext cx="7449671" cy="5597583"/>
          </a:xfrm>
          <a:prstGeom prst="rect">
            <a:avLst/>
          </a:prstGeom>
        </p:spPr>
      </p:pic>
    </p:spTree>
    <p:extLst>
      <p:ext uri="{BB962C8B-B14F-4D97-AF65-F5344CB8AC3E}">
        <p14:creationId xmlns:p14="http://schemas.microsoft.com/office/powerpoint/2010/main" val="3469741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946494-EFE8-42A5-98EF-0A114C3D64E7}"/>
              </a:ext>
            </a:extLst>
          </p:cNvPr>
          <p:cNvPicPr>
            <a:picLocks noChangeAspect="1"/>
          </p:cNvPicPr>
          <p:nvPr/>
        </p:nvPicPr>
        <p:blipFill>
          <a:blip r:embed="rId2"/>
          <a:stretch>
            <a:fillRect/>
          </a:stretch>
        </p:blipFill>
        <p:spPr>
          <a:xfrm>
            <a:off x="739589" y="1156447"/>
            <a:ext cx="10523724" cy="5153865"/>
          </a:xfrm>
          <a:prstGeom prst="rect">
            <a:avLst/>
          </a:prstGeom>
        </p:spPr>
      </p:pic>
      <p:sp>
        <p:nvSpPr>
          <p:cNvPr id="7" name="Title 6">
            <a:extLst>
              <a:ext uri="{FF2B5EF4-FFF2-40B4-BE49-F238E27FC236}">
                <a16:creationId xmlns:a16="http://schemas.microsoft.com/office/drawing/2014/main" id="{EE53332F-DD22-4C64-8237-0E30C0FA266A}"/>
              </a:ext>
            </a:extLst>
          </p:cNvPr>
          <p:cNvSpPr>
            <a:spLocks noGrp="1"/>
          </p:cNvSpPr>
          <p:nvPr>
            <p:ph type="title"/>
          </p:nvPr>
        </p:nvSpPr>
        <p:spPr>
          <a:xfrm flipH="1">
            <a:off x="578224" y="443753"/>
            <a:ext cx="7758952" cy="621067"/>
          </a:xfrm>
        </p:spPr>
        <p:txBody>
          <a:bodyPr>
            <a:normAutofit fontScale="90000"/>
          </a:bodyPr>
          <a:lstStyle/>
          <a:p>
            <a:r>
              <a:rPr lang="en-IN" dirty="0"/>
              <a:t>Flight Home Page</a:t>
            </a:r>
            <a:endParaRPr lang="en-US" dirty="0"/>
          </a:p>
        </p:txBody>
      </p:sp>
    </p:spTree>
    <p:extLst>
      <p:ext uri="{BB962C8B-B14F-4D97-AF65-F5344CB8AC3E}">
        <p14:creationId xmlns:p14="http://schemas.microsoft.com/office/powerpoint/2010/main" val="8219236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418AED-7F09-4227-9724-028FE2BF5DEB}"/>
              </a:ext>
            </a:extLst>
          </p:cNvPr>
          <p:cNvPicPr>
            <a:picLocks noChangeAspect="1"/>
          </p:cNvPicPr>
          <p:nvPr/>
        </p:nvPicPr>
        <p:blipFill>
          <a:blip r:embed="rId2"/>
          <a:stretch>
            <a:fillRect/>
          </a:stretch>
        </p:blipFill>
        <p:spPr>
          <a:xfrm>
            <a:off x="2178425" y="298236"/>
            <a:ext cx="6952128" cy="6302005"/>
          </a:xfrm>
          <a:prstGeom prst="rect">
            <a:avLst/>
          </a:prstGeom>
        </p:spPr>
      </p:pic>
    </p:spTree>
    <p:extLst>
      <p:ext uri="{BB962C8B-B14F-4D97-AF65-F5344CB8AC3E}">
        <p14:creationId xmlns:p14="http://schemas.microsoft.com/office/powerpoint/2010/main" val="26963327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724AA3-09EB-4CA2-97F4-E96EB9898CC2}"/>
              </a:ext>
            </a:extLst>
          </p:cNvPr>
          <p:cNvPicPr>
            <a:picLocks noChangeAspect="1"/>
          </p:cNvPicPr>
          <p:nvPr/>
        </p:nvPicPr>
        <p:blipFill>
          <a:blip r:embed="rId2"/>
          <a:stretch>
            <a:fillRect/>
          </a:stretch>
        </p:blipFill>
        <p:spPr>
          <a:xfrm>
            <a:off x="1726545" y="930087"/>
            <a:ext cx="4217055" cy="5090059"/>
          </a:xfrm>
          <a:prstGeom prst="rect">
            <a:avLst/>
          </a:prstGeom>
        </p:spPr>
      </p:pic>
    </p:spTree>
    <p:extLst>
      <p:ext uri="{BB962C8B-B14F-4D97-AF65-F5344CB8AC3E}">
        <p14:creationId xmlns:p14="http://schemas.microsoft.com/office/powerpoint/2010/main" val="5534466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A19313-C1B9-425C-8B12-6642758A2251}"/>
              </a:ext>
            </a:extLst>
          </p:cNvPr>
          <p:cNvPicPr>
            <a:picLocks noChangeAspect="1"/>
          </p:cNvPicPr>
          <p:nvPr/>
        </p:nvPicPr>
        <p:blipFill>
          <a:blip r:embed="rId2"/>
          <a:stretch>
            <a:fillRect/>
          </a:stretch>
        </p:blipFill>
        <p:spPr>
          <a:xfrm>
            <a:off x="532458" y="1627094"/>
            <a:ext cx="10709283" cy="4389719"/>
          </a:xfrm>
          <a:prstGeom prst="rect">
            <a:avLst/>
          </a:prstGeom>
        </p:spPr>
      </p:pic>
      <p:sp>
        <p:nvSpPr>
          <p:cNvPr id="5" name="Title 4">
            <a:extLst>
              <a:ext uri="{FF2B5EF4-FFF2-40B4-BE49-F238E27FC236}">
                <a16:creationId xmlns:a16="http://schemas.microsoft.com/office/drawing/2014/main" id="{E4DC3C89-2F0F-42C7-90E8-1DB05BC0B4F6}"/>
              </a:ext>
            </a:extLst>
          </p:cNvPr>
          <p:cNvSpPr>
            <a:spLocks noGrp="1"/>
          </p:cNvSpPr>
          <p:nvPr>
            <p:ph type="title"/>
          </p:nvPr>
        </p:nvSpPr>
        <p:spPr>
          <a:xfrm>
            <a:off x="430306" y="524435"/>
            <a:ext cx="7019365" cy="1102659"/>
          </a:xfrm>
        </p:spPr>
        <p:txBody>
          <a:bodyPr/>
          <a:lstStyle/>
          <a:p>
            <a:r>
              <a:rPr lang="en-IN" dirty="0"/>
              <a:t>User Page  </a:t>
            </a:r>
            <a:endParaRPr lang="en-US" dirty="0"/>
          </a:p>
        </p:txBody>
      </p:sp>
    </p:spTree>
    <p:extLst>
      <p:ext uri="{BB962C8B-B14F-4D97-AF65-F5344CB8AC3E}">
        <p14:creationId xmlns:p14="http://schemas.microsoft.com/office/powerpoint/2010/main" val="11176366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91E8C6-AD45-4AF8-A5E2-8A846E5F2AA6}"/>
              </a:ext>
            </a:extLst>
          </p:cNvPr>
          <p:cNvPicPr>
            <a:picLocks noChangeAspect="1"/>
          </p:cNvPicPr>
          <p:nvPr/>
        </p:nvPicPr>
        <p:blipFill>
          <a:blip r:embed="rId2"/>
          <a:stretch>
            <a:fillRect/>
          </a:stretch>
        </p:blipFill>
        <p:spPr>
          <a:xfrm>
            <a:off x="756956" y="613242"/>
            <a:ext cx="7862607" cy="4940899"/>
          </a:xfrm>
          <a:prstGeom prst="rect">
            <a:avLst/>
          </a:prstGeom>
        </p:spPr>
      </p:pic>
    </p:spTree>
    <p:extLst>
      <p:ext uri="{BB962C8B-B14F-4D97-AF65-F5344CB8AC3E}">
        <p14:creationId xmlns:p14="http://schemas.microsoft.com/office/powerpoint/2010/main" val="16151254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506EEA-9F0D-4F25-86C1-D0A5F1A30B8C}"/>
              </a:ext>
            </a:extLst>
          </p:cNvPr>
          <p:cNvPicPr>
            <a:picLocks noChangeAspect="1"/>
          </p:cNvPicPr>
          <p:nvPr/>
        </p:nvPicPr>
        <p:blipFill>
          <a:blip r:embed="rId2"/>
          <a:stretch>
            <a:fillRect/>
          </a:stretch>
        </p:blipFill>
        <p:spPr>
          <a:xfrm>
            <a:off x="596899" y="1212850"/>
            <a:ext cx="10493555" cy="3536950"/>
          </a:xfrm>
          <a:prstGeom prst="rect">
            <a:avLst/>
          </a:prstGeom>
        </p:spPr>
      </p:pic>
    </p:spTree>
    <p:extLst>
      <p:ext uri="{BB962C8B-B14F-4D97-AF65-F5344CB8AC3E}">
        <p14:creationId xmlns:p14="http://schemas.microsoft.com/office/powerpoint/2010/main" val="18102687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3661CC-497F-49DC-8733-06871925C4D8}"/>
              </a:ext>
            </a:extLst>
          </p:cNvPr>
          <p:cNvPicPr>
            <a:picLocks noChangeAspect="1"/>
          </p:cNvPicPr>
          <p:nvPr/>
        </p:nvPicPr>
        <p:blipFill>
          <a:blip r:embed="rId2"/>
          <a:stretch>
            <a:fillRect/>
          </a:stretch>
        </p:blipFill>
        <p:spPr>
          <a:xfrm>
            <a:off x="409488" y="1041400"/>
            <a:ext cx="10730000" cy="4591050"/>
          </a:xfrm>
          <a:prstGeom prst="rect">
            <a:avLst/>
          </a:prstGeom>
        </p:spPr>
      </p:pic>
    </p:spTree>
    <p:extLst>
      <p:ext uri="{BB962C8B-B14F-4D97-AF65-F5344CB8AC3E}">
        <p14:creationId xmlns:p14="http://schemas.microsoft.com/office/powerpoint/2010/main" val="9306703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D27FD-07F8-4221-BB30-993F1A9D52BF}"/>
              </a:ext>
            </a:extLst>
          </p:cNvPr>
          <p:cNvPicPr>
            <a:picLocks noChangeAspect="1"/>
          </p:cNvPicPr>
          <p:nvPr/>
        </p:nvPicPr>
        <p:blipFill>
          <a:blip r:embed="rId2"/>
          <a:stretch>
            <a:fillRect/>
          </a:stretch>
        </p:blipFill>
        <p:spPr>
          <a:xfrm>
            <a:off x="1270000" y="250902"/>
            <a:ext cx="8978900" cy="5912935"/>
          </a:xfrm>
          <a:prstGeom prst="rect">
            <a:avLst/>
          </a:prstGeom>
        </p:spPr>
      </p:pic>
    </p:spTree>
    <p:extLst>
      <p:ext uri="{BB962C8B-B14F-4D97-AF65-F5344CB8AC3E}">
        <p14:creationId xmlns:p14="http://schemas.microsoft.com/office/powerpoint/2010/main" val="2214981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35424" y="1211729"/>
            <a:ext cx="9610165" cy="4570505"/>
          </a:xfrm>
        </p:spPr>
        <p:txBody>
          <a:bodyPr/>
          <a:lstStyle/>
          <a:p>
            <a:r>
              <a:rPr lang="en-IN" sz="2800" b="1" dirty="0">
                <a:latin typeface="Times New Roman" panose="02020603050405020304" pitchFamily="18" charset="0"/>
                <a:cs typeface="Times New Roman" panose="02020603050405020304" pitchFamily="18" charset="0"/>
              </a:rPr>
              <a:t>User:</a:t>
            </a:r>
          </a:p>
          <a:p>
            <a:pPr marL="1714500" lvl="3" indent="-342900" algn="just">
              <a:lnSpc>
                <a:spcPct val="150000"/>
              </a:lnSpc>
              <a:buSzPts val="1200"/>
              <a:buFont typeface="Wingdings" panose="05000000000000000000" pitchFamily="2" charset="2"/>
              <a:buChar char="v"/>
            </a:pPr>
            <a:r>
              <a:rPr lang="en-US" sz="2000" dirty="0">
                <a:effectLst/>
                <a:latin typeface="Times New Roman" panose="02020603050405020304" pitchFamily="18" charset="0"/>
                <a:ea typeface="Wingdings" panose="05000000000000000000" pitchFamily="2" charset="2"/>
                <a:cs typeface="Wingdings" panose="05000000000000000000" pitchFamily="2" charset="2"/>
              </a:rPr>
              <a:t>Search for available transportation options based on their destination and date of travel</a:t>
            </a:r>
          </a:p>
          <a:p>
            <a:pPr marL="1714500" lvl="3" indent="-342900" algn="just">
              <a:lnSpc>
                <a:spcPct val="150000"/>
              </a:lnSpc>
              <a:buSzPts val="1200"/>
              <a:buFont typeface="Wingdings" panose="05000000000000000000" pitchFamily="2" charset="2"/>
              <a:buChar char="v"/>
            </a:pPr>
            <a:r>
              <a:rPr lang="en-US" sz="2000" dirty="0">
                <a:effectLst/>
                <a:latin typeface="Times New Roman" panose="02020603050405020304" pitchFamily="18" charset="0"/>
                <a:ea typeface="Wingdings" panose="05000000000000000000" pitchFamily="2" charset="2"/>
                <a:cs typeface="Wingdings" panose="05000000000000000000" pitchFamily="2" charset="2"/>
              </a:rPr>
              <a:t>View details of available transportation options, such as the type of vehicle, departure and arrival times, and fare</a:t>
            </a:r>
          </a:p>
          <a:p>
            <a:pPr marL="1714500" lvl="3" indent="-342900" algn="just">
              <a:lnSpc>
                <a:spcPct val="150000"/>
              </a:lnSpc>
              <a:buSzPts val="1200"/>
              <a:buFont typeface="Wingdings" panose="05000000000000000000" pitchFamily="2" charset="2"/>
              <a:buChar char="v"/>
            </a:pPr>
            <a:r>
              <a:rPr lang="en-US" sz="2000" dirty="0">
                <a:effectLst/>
                <a:latin typeface="Times New Roman" panose="02020603050405020304" pitchFamily="18" charset="0"/>
                <a:ea typeface="Wingdings" panose="05000000000000000000" pitchFamily="2" charset="2"/>
                <a:cs typeface="Wingdings" panose="05000000000000000000" pitchFamily="2" charset="2"/>
              </a:rPr>
              <a:t>Book their travel online and pay for their booking </a:t>
            </a:r>
          </a:p>
          <a:p>
            <a:pPr marL="1714500" lvl="3" indent="-342900" algn="just">
              <a:lnSpc>
                <a:spcPct val="150000"/>
              </a:lnSpc>
              <a:buSzPts val="1200"/>
              <a:buFont typeface="Wingdings" panose="05000000000000000000" pitchFamily="2" charset="2"/>
              <a:buChar char="v"/>
            </a:pPr>
            <a:r>
              <a:rPr lang="en-US" sz="2000" dirty="0">
                <a:effectLst/>
                <a:latin typeface="Times New Roman" panose="02020603050405020304" pitchFamily="18" charset="0"/>
                <a:ea typeface="Wingdings" panose="05000000000000000000" pitchFamily="2" charset="2"/>
                <a:cs typeface="Wingdings" panose="05000000000000000000" pitchFamily="2" charset="2"/>
              </a:rPr>
              <a:t>Cancel or modify their booking if necessary</a:t>
            </a:r>
          </a:p>
          <a:p>
            <a:pPr marL="1714500" lvl="3" indent="-342900" algn="just">
              <a:lnSpc>
                <a:spcPct val="150000"/>
              </a:lnSpc>
              <a:buSzPts val="1200"/>
              <a:buFont typeface="Wingdings" panose="05000000000000000000" pitchFamily="2" charset="2"/>
              <a:buChar char="v"/>
            </a:pPr>
            <a:r>
              <a:rPr lang="en-US" sz="2000" dirty="0">
                <a:effectLst/>
                <a:latin typeface="Times New Roman" panose="02020603050405020304" pitchFamily="18" charset="0"/>
                <a:ea typeface="Wingdings" panose="05000000000000000000" pitchFamily="2" charset="2"/>
                <a:cs typeface="Wingdings" panose="05000000000000000000" pitchFamily="2" charset="2"/>
              </a:rPr>
              <a:t>View their booking history</a:t>
            </a:r>
          </a:p>
          <a:p>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48E1B4-D387-4534-B591-95CCBCF69989}"/>
              </a:ext>
            </a:extLst>
          </p:cNvPr>
          <p:cNvPicPr>
            <a:picLocks noChangeAspect="1"/>
          </p:cNvPicPr>
          <p:nvPr/>
        </p:nvPicPr>
        <p:blipFill>
          <a:blip r:embed="rId2"/>
          <a:stretch>
            <a:fillRect/>
          </a:stretch>
        </p:blipFill>
        <p:spPr>
          <a:xfrm>
            <a:off x="735466" y="1612900"/>
            <a:ext cx="9119733" cy="2619000"/>
          </a:xfrm>
          <a:prstGeom prst="rect">
            <a:avLst/>
          </a:prstGeom>
        </p:spPr>
      </p:pic>
    </p:spTree>
    <p:extLst>
      <p:ext uri="{BB962C8B-B14F-4D97-AF65-F5344CB8AC3E}">
        <p14:creationId xmlns:p14="http://schemas.microsoft.com/office/powerpoint/2010/main" val="24100213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50467B-E74A-43A9-963D-4A5065476871}"/>
              </a:ext>
            </a:extLst>
          </p:cNvPr>
          <p:cNvPicPr>
            <a:picLocks noChangeAspect="1"/>
          </p:cNvPicPr>
          <p:nvPr/>
        </p:nvPicPr>
        <p:blipFill>
          <a:blip r:embed="rId2"/>
          <a:stretch>
            <a:fillRect/>
          </a:stretch>
        </p:blipFill>
        <p:spPr>
          <a:xfrm>
            <a:off x="248077" y="1371600"/>
            <a:ext cx="11406395" cy="3690937"/>
          </a:xfrm>
          <a:prstGeom prst="rect">
            <a:avLst/>
          </a:prstGeom>
        </p:spPr>
      </p:pic>
    </p:spTree>
    <p:extLst>
      <p:ext uri="{BB962C8B-B14F-4D97-AF65-F5344CB8AC3E}">
        <p14:creationId xmlns:p14="http://schemas.microsoft.com/office/powerpoint/2010/main" val="29281473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D4AD86-5FF2-4B2A-84C6-60FE00A8ADA3}"/>
              </a:ext>
            </a:extLst>
          </p:cNvPr>
          <p:cNvPicPr>
            <a:picLocks noChangeAspect="1"/>
          </p:cNvPicPr>
          <p:nvPr/>
        </p:nvPicPr>
        <p:blipFill>
          <a:blip r:embed="rId2"/>
          <a:stretch>
            <a:fillRect/>
          </a:stretch>
        </p:blipFill>
        <p:spPr>
          <a:xfrm>
            <a:off x="1663700" y="982919"/>
            <a:ext cx="7873999" cy="4345474"/>
          </a:xfrm>
          <a:prstGeom prst="rect">
            <a:avLst/>
          </a:prstGeom>
        </p:spPr>
      </p:pic>
    </p:spTree>
    <p:extLst>
      <p:ext uri="{BB962C8B-B14F-4D97-AF65-F5344CB8AC3E}">
        <p14:creationId xmlns:p14="http://schemas.microsoft.com/office/powerpoint/2010/main" val="14598078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56647D-61BB-4EA6-814C-E5B6BA3254D5}"/>
              </a:ext>
            </a:extLst>
          </p:cNvPr>
          <p:cNvPicPr>
            <a:picLocks noChangeAspect="1"/>
          </p:cNvPicPr>
          <p:nvPr/>
        </p:nvPicPr>
        <p:blipFill>
          <a:blip r:embed="rId2"/>
          <a:stretch>
            <a:fillRect/>
          </a:stretch>
        </p:blipFill>
        <p:spPr>
          <a:xfrm>
            <a:off x="442912" y="1571625"/>
            <a:ext cx="11306175" cy="3714750"/>
          </a:xfrm>
          <a:prstGeom prst="rect">
            <a:avLst/>
          </a:prstGeom>
        </p:spPr>
      </p:pic>
    </p:spTree>
    <p:extLst>
      <p:ext uri="{BB962C8B-B14F-4D97-AF65-F5344CB8AC3E}">
        <p14:creationId xmlns:p14="http://schemas.microsoft.com/office/powerpoint/2010/main" val="32466748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781901-71DF-4AB8-8274-D5AFD841B12D}"/>
              </a:ext>
            </a:extLst>
          </p:cNvPr>
          <p:cNvPicPr>
            <a:picLocks noChangeAspect="1"/>
          </p:cNvPicPr>
          <p:nvPr/>
        </p:nvPicPr>
        <p:blipFill>
          <a:blip r:embed="rId2"/>
          <a:stretch>
            <a:fillRect/>
          </a:stretch>
        </p:blipFill>
        <p:spPr>
          <a:xfrm>
            <a:off x="1321025" y="1384300"/>
            <a:ext cx="6665688" cy="2854325"/>
          </a:xfrm>
          <a:prstGeom prst="rect">
            <a:avLst/>
          </a:prstGeom>
        </p:spPr>
      </p:pic>
    </p:spTree>
    <p:extLst>
      <p:ext uri="{BB962C8B-B14F-4D97-AF65-F5344CB8AC3E}">
        <p14:creationId xmlns:p14="http://schemas.microsoft.com/office/powerpoint/2010/main" val="10361979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951C46-E7B6-4D9A-8A27-D60A0A328DE7}"/>
              </a:ext>
            </a:extLst>
          </p:cNvPr>
          <p:cNvPicPr>
            <a:picLocks noChangeAspect="1"/>
          </p:cNvPicPr>
          <p:nvPr/>
        </p:nvPicPr>
        <p:blipFill>
          <a:blip r:embed="rId2"/>
          <a:stretch>
            <a:fillRect/>
          </a:stretch>
        </p:blipFill>
        <p:spPr>
          <a:xfrm>
            <a:off x="685800" y="1295400"/>
            <a:ext cx="10820400" cy="4190999"/>
          </a:xfrm>
          <a:prstGeom prst="rect">
            <a:avLst/>
          </a:prstGeom>
        </p:spPr>
      </p:pic>
    </p:spTree>
    <p:extLst>
      <p:ext uri="{BB962C8B-B14F-4D97-AF65-F5344CB8AC3E}">
        <p14:creationId xmlns:p14="http://schemas.microsoft.com/office/powerpoint/2010/main" val="22416652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85F70F-128E-46A5-B4A2-523DF809FA4D}"/>
              </a:ext>
            </a:extLst>
          </p:cNvPr>
          <p:cNvPicPr>
            <a:picLocks noChangeAspect="1"/>
          </p:cNvPicPr>
          <p:nvPr/>
        </p:nvPicPr>
        <p:blipFill>
          <a:blip r:embed="rId2"/>
          <a:stretch>
            <a:fillRect/>
          </a:stretch>
        </p:blipFill>
        <p:spPr>
          <a:xfrm>
            <a:off x="2222500" y="452037"/>
            <a:ext cx="6451599" cy="4958351"/>
          </a:xfrm>
          <a:prstGeom prst="rect">
            <a:avLst/>
          </a:prstGeom>
        </p:spPr>
      </p:pic>
    </p:spTree>
    <p:extLst>
      <p:ext uri="{BB962C8B-B14F-4D97-AF65-F5344CB8AC3E}">
        <p14:creationId xmlns:p14="http://schemas.microsoft.com/office/powerpoint/2010/main" val="14627466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02FC5B-08C4-4AD4-BE6B-43435615D344}"/>
              </a:ext>
            </a:extLst>
          </p:cNvPr>
          <p:cNvPicPr>
            <a:picLocks noChangeAspect="1"/>
          </p:cNvPicPr>
          <p:nvPr/>
        </p:nvPicPr>
        <p:blipFill>
          <a:blip r:embed="rId2"/>
          <a:stretch>
            <a:fillRect/>
          </a:stretch>
        </p:blipFill>
        <p:spPr>
          <a:xfrm>
            <a:off x="635000" y="1236662"/>
            <a:ext cx="10821076" cy="3373438"/>
          </a:xfrm>
          <a:prstGeom prst="rect">
            <a:avLst/>
          </a:prstGeom>
        </p:spPr>
      </p:pic>
    </p:spTree>
    <p:extLst>
      <p:ext uri="{BB962C8B-B14F-4D97-AF65-F5344CB8AC3E}">
        <p14:creationId xmlns:p14="http://schemas.microsoft.com/office/powerpoint/2010/main" val="315120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780A34-C330-4F52-8E71-E2DB43BAD918}"/>
              </a:ext>
            </a:extLst>
          </p:cNvPr>
          <p:cNvPicPr>
            <a:picLocks noChangeAspect="1"/>
          </p:cNvPicPr>
          <p:nvPr/>
        </p:nvPicPr>
        <p:blipFill>
          <a:blip r:embed="rId2"/>
          <a:stretch>
            <a:fillRect/>
          </a:stretch>
        </p:blipFill>
        <p:spPr>
          <a:xfrm>
            <a:off x="1022350" y="622300"/>
            <a:ext cx="9755654" cy="4279900"/>
          </a:xfrm>
          <a:prstGeom prst="rect">
            <a:avLst/>
          </a:prstGeom>
        </p:spPr>
      </p:pic>
    </p:spTree>
    <p:extLst>
      <p:ext uri="{BB962C8B-B14F-4D97-AF65-F5344CB8AC3E}">
        <p14:creationId xmlns:p14="http://schemas.microsoft.com/office/powerpoint/2010/main" val="16901382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CC6218-2BE8-4229-A96D-3764EDEB21F8}"/>
              </a:ext>
            </a:extLst>
          </p:cNvPr>
          <p:cNvPicPr>
            <a:picLocks noChangeAspect="1"/>
          </p:cNvPicPr>
          <p:nvPr/>
        </p:nvPicPr>
        <p:blipFill>
          <a:blip r:embed="rId2"/>
          <a:stretch>
            <a:fillRect/>
          </a:stretch>
        </p:blipFill>
        <p:spPr>
          <a:xfrm>
            <a:off x="1135062" y="1028699"/>
            <a:ext cx="8059738" cy="5484809"/>
          </a:xfrm>
          <a:prstGeom prst="rect">
            <a:avLst/>
          </a:prstGeom>
        </p:spPr>
      </p:pic>
    </p:spTree>
    <p:extLst>
      <p:ext uri="{BB962C8B-B14F-4D97-AF65-F5344CB8AC3E}">
        <p14:creationId xmlns:p14="http://schemas.microsoft.com/office/powerpoint/2010/main" val="1272612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7506" y="470648"/>
            <a:ext cx="6750423" cy="443752"/>
          </a:xfrm>
        </p:spPr>
        <p:txBody>
          <a:bodyPr>
            <a:noAutofit/>
          </a:bodyPr>
          <a:lstStyle/>
          <a:p>
            <a:r>
              <a:rPr lang="en-IN" sz="3000" b="1" dirty="0">
                <a:effectLst/>
                <a:latin typeface="Times New Roman" panose="02020603050405020304" pitchFamily="18" charset="0"/>
                <a:ea typeface="Calibri" panose="020F0502020204030204" pitchFamily="34" charset="0"/>
              </a:rPr>
              <a:t>SOFTWARE REQUIREMENTS</a:t>
            </a:r>
            <a:endParaRPr lang="en-US" sz="3000" b="1" dirty="0"/>
          </a:p>
        </p:txBody>
      </p:sp>
      <p:sp>
        <p:nvSpPr>
          <p:cNvPr id="3" name="Subtitle 2"/>
          <p:cNvSpPr>
            <a:spLocks noGrp="1"/>
          </p:cNvSpPr>
          <p:nvPr>
            <p:ph type="subTitle" idx="1"/>
          </p:nvPr>
        </p:nvSpPr>
        <p:spPr>
          <a:xfrm>
            <a:off x="887506" y="1252071"/>
            <a:ext cx="9959789" cy="4852894"/>
          </a:xfrm>
        </p:spPr>
        <p:txBody>
          <a:bodyPr>
            <a:normAutofit lnSpcReduction="10000"/>
          </a:bodyPr>
          <a:lstStyle/>
          <a:p>
            <a:pPr algn="just">
              <a:lnSpc>
                <a:spcPct val="150000"/>
              </a:lnSpc>
              <a:spcAft>
                <a:spcPts val="800"/>
              </a:spcAft>
            </a:pPr>
            <a:r>
              <a:rPr lang="en-IN" sz="3400" b="1" dirty="0">
                <a:effectLst/>
                <a:latin typeface="Times New Roman" panose="02020603050405020304" pitchFamily="18" charset="0"/>
                <a:ea typeface="Calibri" panose="020F0502020204030204" pitchFamily="34" charset="0"/>
                <a:cs typeface="Latha" panose="020B0604020202020204" pitchFamily="34" charset="0"/>
              </a:rPr>
              <a:t>HARDWARE</a:t>
            </a:r>
            <a:r>
              <a:rPr lang="en-IN" sz="3400" b="1" spc="-5" dirty="0">
                <a:effectLst/>
                <a:latin typeface="Times New Roman" panose="02020603050405020304" pitchFamily="18" charset="0"/>
                <a:ea typeface="Calibri" panose="020F0502020204030204" pitchFamily="34" charset="0"/>
                <a:cs typeface="Latha" panose="020B0604020202020204" pitchFamily="34" charset="0"/>
              </a:rPr>
              <a:t> </a:t>
            </a:r>
            <a:r>
              <a:rPr lang="en-IN" sz="3400" b="1" dirty="0">
                <a:effectLst/>
                <a:latin typeface="Times New Roman" panose="02020603050405020304" pitchFamily="18" charset="0"/>
                <a:ea typeface="Calibri" panose="020F0502020204030204" pitchFamily="34" charset="0"/>
                <a:cs typeface="Latha" panose="020B0604020202020204" pitchFamily="34" charset="0"/>
              </a:rPr>
              <a:t>REQUIREMENTS</a:t>
            </a:r>
            <a:endParaRPr lang="en-US" sz="3400" b="1" dirty="0">
              <a:effectLst/>
              <a:latin typeface="Calibri" panose="020F0502020204030204" pitchFamily="34" charset="0"/>
              <a:ea typeface="Calibri" panose="020F0502020204030204" pitchFamily="34" charset="0"/>
              <a:cs typeface="Latha" panose="020B0604020202020204" pitchFamily="34" charset="0"/>
            </a:endParaRPr>
          </a:p>
          <a:p>
            <a:pPr marL="589280" algn="just">
              <a:lnSpc>
                <a:spcPct val="120000"/>
              </a:lnSpc>
              <a:tabLst>
                <a:tab pos="2447290" algn="l"/>
                <a:tab pos="2904490" algn="l"/>
              </a:tabLst>
            </a:pPr>
            <a:r>
              <a:rPr lang="en-US" sz="2900" dirty="0">
                <a:effectLst/>
                <a:latin typeface="Times New Roman" panose="02020603050405020304" pitchFamily="18" charset="0"/>
                <a:ea typeface="Times New Roman" panose="02020603050405020304" pitchFamily="18" charset="0"/>
              </a:rPr>
              <a:t>Processor	 :	Intel </a:t>
            </a:r>
          </a:p>
          <a:p>
            <a:pPr algn="just">
              <a:lnSpc>
                <a:spcPct val="120000"/>
              </a:lnSpc>
            </a:pPr>
            <a:r>
              <a:rPr lang="en-US" sz="2900" dirty="0">
                <a:latin typeface="Times New Roman" panose="02020603050405020304" pitchFamily="18" charset="0"/>
                <a:ea typeface="Times New Roman" panose="02020603050405020304" pitchFamily="18" charset="0"/>
              </a:rPr>
              <a:t>      </a:t>
            </a:r>
            <a:r>
              <a:rPr lang="en-US" sz="2900" dirty="0">
                <a:effectLst/>
                <a:latin typeface="Times New Roman" panose="02020603050405020304" pitchFamily="18" charset="0"/>
                <a:ea typeface="Times New Roman" panose="02020603050405020304" pitchFamily="18" charset="0"/>
              </a:rPr>
              <a:t>Ram	       :	  4.00</a:t>
            </a:r>
            <a:r>
              <a:rPr lang="en-US" sz="2900" spc="-5" dirty="0">
                <a:effectLst/>
                <a:latin typeface="Times New Roman" panose="02020603050405020304" pitchFamily="18" charset="0"/>
                <a:ea typeface="Times New Roman" panose="02020603050405020304" pitchFamily="18" charset="0"/>
              </a:rPr>
              <a:t> </a:t>
            </a:r>
            <a:r>
              <a:rPr lang="en-US" sz="2900" dirty="0">
                <a:effectLst/>
                <a:latin typeface="Times New Roman" panose="02020603050405020304" pitchFamily="18" charset="0"/>
                <a:ea typeface="Times New Roman" panose="02020603050405020304" pitchFamily="18" charset="0"/>
              </a:rPr>
              <a:t>GB (3.89 GB usable)</a:t>
            </a:r>
          </a:p>
          <a:p>
            <a:pPr marL="589280" algn="just">
              <a:lnSpc>
                <a:spcPct val="120000"/>
              </a:lnSpc>
              <a:tabLst>
                <a:tab pos="2447290" algn="l"/>
                <a:tab pos="2904490" algn="l"/>
              </a:tabLst>
            </a:pPr>
            <a:r>
              <a:rPr lang="en-US" sz="2900" dirty="0">
                <a:effectLst/>
                <a:latin typeface="Times New Roman" panose="02020603050405020304" pitchFamily="18" charset="0"/>
                <a:ea typeface="Times New Roman" panose="02020603050405020304" pitchFamily="18" charset="0"/>
              </a:rPr>
              <a:t>Hard</a:t>
            </a:r>
            <a:r>
              <a:rPr lang="en-US" sz="2900" spc="-5" dirty="0">
                <a:effectLst/>
                <a:latin typeface="Times New Roman" panose="02020603050405020304" pitchFamily="18" charset="0"/>
                <a:ea typeface="Times New Roman" panose="02020603050405020304" pitchFamily="18" charset="0"/>
              </a:rPr>
              <a:t> </a:t>
            </a:r>
            <a:r>
              <a:rPr lang="en-US" sz="2900" dirty="0">
                <a:effectLst/>
                <a:latin typeface="Times New Roman" panose="02020603050405020304" pitchFamily="18" charset="0"/>
                <a:ea typeface="Times New Roman" panose="02020603050405020304" pitchFamily="18" charset="0"/>
              </a:rPr>
              <a:t>disk	:	40 GB</a:t>
            </a:r>
          </a:p>
          <a:p>
            <a:pPr marL="589280" algn="just">
              <a:lnSpc>
                <a:spcPct val="120000"/>
              </a:lnSpc>
              <a:tabLst>
                <a:tab pos="2447290" algn="l"/>
                <a:tab pos="2904490" algn="l"/>
              </a:tabLst>
            </a:pPr>
            <a:r>
              <a:rPr lang="en-US" sz="2900" dirty="0">
                <a:effectLst/>
                <a:latin typeface="Times New Roman" panose="02020603050405020304" pitchFamily="18" charset="0"/>
                <a:ea typeface="Times New Roman" panose="02020603050405020304" pitchFamily="18" charset="0"/>
              </a:rPr>
              <a:t>Monitor	:	15’’m VGA</a:t>
            </a:r>
            <a:r>
              <a:rPr lang="en-US" sz="2900" spc="-10" dirty="0">
                <a:effectLst/>
                <a:latin typeface="Times New Roman" panose="02020603050405020304" pitchFamily="18" charset="0"/>
                <a:ea typeface="Times New Roman" panose="02020603050405020304" pitchFamily="18" charset="0"/>
              </a:rPr>
              <a:t> </a:t>
            </a:r>
            <a:r>
              <a:rPr lang="en-US" sz="2900" dirty="0">
                <a:effectLst/>
                <a:latin typeface="Times New Roman" panose="02020603050405020304" pitchFamily="18" charset="0"/>
                <a:ea typeface="Times New Roman" panose="02020603050405020304" pitchFamily="18" charset="0"/>
              </a:rPr>
              <a:t>monitor</a:t>
            </a:r>
          </a:p>
          <a:p>
            <a:pPr marL="589280" algn="just">
              <a:lnSpc>
                <a:spcPct val="120000"/>
              </a:lnSpc>
              <a:tabLst>
                <a:tab pos="2447290" algn="l"/>
                <a:tab pos="2904490" algn="l"/>
              </a:tabLst>
            </a:pPr>
            <a:r>
              <a:rPr lang="en-US" sz="2900" dirty="0">
                <a:effectLst/>
                <a:latin typeface="Times New Roman" panose="02020603050405020304" pitchFamily="18" charset="0"/>
                <a:ea typeface="Times New Roman" panose="02020603050405020304" pitchFamily="18" charset="0"/>
              </a:rPr>
              <a:t>Keyboard	:	104 </a:t>
            </a:r>
            <a:r>
              <a:rPr lang="en-US" sz="2900" spc="-5" dirty="0">
                <a:effectLst/>
                <a:latin typeface="Times New Roman" panose="02020603050405020304" pitchFamily="18" charset="0"/>
                <a:ea typeface="Times New Roman" panose="02020603050405020304" pitchFamily="18" charset="0"/>
              </a:rPr>
              <a:t> </a:t>
            </a:r>
            <a:r>
              <a:rPr lang="en-US" sz="2900" dirty="0">
                <a:effectLst/>
                <a:latin typeface="Times New Roman" panose="02020603050405020304" pitchFamily="18" charset="0"/>
                <a:ea typeface="Times New Roman" panose="02020603050405020304" pitchFamily="18" charset="0"/>
              </a:rPr>
              <a:t>keys </a:t>
            </a:r>
            <a:r>
              <a:rPr lang="en-US" sz="2900" spc="-5" dirty="0">
                <a:effectLst/>
                <a:latin typeface="Times New Roman" panose="02020603050405020304" pitchFamily="18" charset="0"/>
                <a:ea typeface="Times New Roman" panose="02020603050405020304" pitchFamily="18" charset="0"/>
              </a:rPr>
              <a:t> </a:t>
            </a:r>
            <a:r>
              <a:rPr lang="en-US" sz="2900" dirty="0">
                <a:effectLst/>
                <a:latin typeface="Times New Roman" panose="02020603050405020304" pitchFamily="18" charset="0"/>
                <a:ea typeface="Times New Roman" panose="02020603050405020304" pitchFamily="18" charset="0"/>
              </a:rPr>
              <a:t>Keyboard</a:t>
            </a:r>
          </a:p>
          <a:p>
            <a:pPr marL="589280" algn="just">
              <a:lnSpc>
                <a:spcPct val="120000"/>
              </a:lnSpc>
              <a:tabLst>
                <a:tab pos="2447290" algn="l"/>
                <a:tab pos="2904490" algn="l"/>
              </a:tabLst>
            </a:pPr>
            <a:r>
              <a:rPr lang="en-US" sz="2900" dirty="0">
                <a:effectLst/>
                <a:latin typeface="Times New Roman" panose="02020603050405020304" pitchFamily="18" charset="0"/>
                <a:ea typeface="Times New Roman" panose="02020603050405020304" pitchFamily="18" charset="0"/>
              </a:rPr>
              <a:t>Mouse	:	Optical</a:t>
            </a:r>
            <a:r>
              <a:rPr lang="en-US" sz="2900" spc="-5" dirty="0">
                <a:effectLst/>
                <a:latin typeface="Times New Roman" panose="02020603050405020304" pitchFamily="18" charset="0"/>
                <a:ea typeface="Times New Roman" panose="02020603050405020304" pitchFamily="18" charset="0"/>
              </a:rPr>
              <a:t> </a:t>
            </a:r>
            <a:r>
              <a:rPr lang="en-US" sz="2900" dirty="0">
                <a:effectLst/>
                <a:latin typeface="Times New Roman" panose="02020603050405020304" pitchFamily="18" charset="0"/>
                <a:ea typeface="Times New Roman" panose="02020603050405020304" pitchFamily="18" charset="0"/>
              </a:rPr>
              <a:t>mouse</a:t>
            </a:r>
          </a:p>
          <a:p>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4F613D-ED22-4764-9209-2D93509A159D}"/>
              </a:ext>
            </a:extLst>
          </p:cNvPr>
          <p:cNvPicPr>
            <a:picLocks noChangeAspect="1"/>
          </p:cNvPicPr>
          <p:nvPr/>
        </p:nvPicPr>
        <p:blipFill>
          <a:blip r:embed="rId2"/>
          <a:stretch>
            <a:fillRect/>
          </a:stretch>
        </p:blipFill>
        <p:spPr>
          <a:xfrm>
            <a:off x="581024" y="1203324"/>
            <a:ext cx="9346875" cy="3165475"/>
          </a:xfrm>
          <a:prstGeom prst="rect">
            <a:avLst/>
          </a:prstGeom>
        </p:spPr>
      </p:pic>
    </p:spTree>
    <p:extLst>
      <p:ext uri="{BB962C8B-B14F-4D97-AF65-F5344CB8AC3E}">
        <p14:creationId xmlns:p14="http://schemas.microsoft.com/office/powerpoint/2010/main" val="7519117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270DF9-6C53-4E76-AED3-1E2D4BC2691F}"/>
              </a:ext>
            </a:extLst>
          </p:cNvPr>
          <p:cNvPicPr>
            <a:picLocks noChangeAspect="1"/>
          </p:cNvPicPr>
          <p:nvPr/>
        </p:nvPicPr>
        <p:blipFill>
          <a:blip r:embed="rId2"/>
          <a:stretch>
            <a:fillRect/>
          </a:stretch>
        </p:blipFill>
        <p:spPr>
          <a:xfrm>
            <a:off x="914400" y="1017587"/>
            <a:ext cx="6616700" cy="4634123"/>
          </a:xfrm>
          <a:prstGeom prst="rect">
            <a:avLst/>
          </a:prstGeom>
        </p:spPr>
      </p:pic>
    </p:spTree>
    <p:extLst>
      <p:ext uri="{BB962C8B-B14F-4D97-AF65-F5344CB8AC3E}">
        <p14:creationId xmlns:p14="http://schemas.microsoft.com/office/powerpoint/2010/main" val="16566294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2ECC94-C563-4D5E-BF9C-3C60A0EFA3D0}"/>
              </a:ext>
            </a:extLst>
          </p:cNvPr>
          <p:cNvPicPr>
            <a:picLocks noChangeAspect="1"/>
          </p:cNvPicPr>
          <p:nvPr/>
        </p:nvPicPr>
        <p:blipFill>
          <a:blip r:embed="rId2"/>
          <a:stretch>
            <a:fillRect/>
          </a:stretch>
        </p:blipFill>
        <p:spPr>
          <a:xfrm>
            <a:off x="400050" y="981075"/>
            <a:ext cx="11391900" cy="4895850"/>
          </a:xfrm>
          <a:prstGeom prst="rect">
            <a:avLst/>
          </a:prstGeom>
        </p:spPr>
      </p:pic>
    </p:spTree>
    <p:extLst>
      <p:ext uri="{BB962C8B-B14F-4D97-AF65-F5344CB8AC3E}">
        <p14:creationId xmlns:p14="http://schemas.microsoft.com/office/powerpoint/2010/main" val="37760355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4CAAB1-AB36-4600-B291-A194456FC380}"/>
              </a:ext>
            </a:extLst>
          </p:cNvPr>
          <p:cNvPicPr>
            <a:picLocks noChangeAspect="1"/>
          </p:cNvPicPr>
          <p:nvPr/>
        </p:nvPicPr>
        <p:blipFill>
          <a:blip r:embed="rId2"/>
          <a:stretch>
            <a:fillRect/>
          </a:stretch>
        </p:blipFill>
        <p:spPr>
          <a:xfrm>
            <a:off x="3340100" y="935289"/>
            <a:ext cx="4622800" cy="5602558"/>
          </a:xfrm>
          <a:prstGeom prst="rect">
            <a:avLst/>
          </a:prstGeom>
        </p:spPr>
      </p:pic>
    </p:spTree>
    <p:extLst>
      <p:ext uri="{BB962C8B-B14F-4D97-AF65-F5344CB8AC3E}">
        <p14:creationId xmlns:p14="http://schemas.microsoft.com/office/powerpoint/2010/main" val="8782377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0621B1-9467-4797-8166-AE7D77A580D8}"/>
              </a:ext>
            </a:extLst>
          </p:cNvPr>
          <p:cNvPicPr>
            <a:picLocks noChangeAspect="1"/>
          </p:cNvPicPr>
          <p:nvPr/>
        </p:nvPicPr>
        <p:blipFill>
          <a:blip r:embed="rId2"/>
          <a:stretch>
            <a:fillRect/>
          </a:stretch>
        </p:blipFill>
        <p:spPr>
          <a:xfrm>
            <a:off x="1303337" y="385762"/>
            <a:ext cx="7167563" cy="6323762"/>
          </a:xfrm>
          <a:prstGeom prst="rect">
            <a:avLst/>
          </a:prstGeom>
        </p:spPr>
      </p:pic>
    </p:spTree>
    <p:extLst>
      <p:ext uri="{BB962C8B-B14F-4D97-AF65-F5344CB8AC3E}">
        <p14:creationId xmlns:p14="http://schemas.microsoft.com/office/powerpoint/2010/main" val="32707624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520420-B377-4561-922C-802AF858F391}"/>
              </a:ext>
            </a:extLst>
          </p:cNvPr>
          <p:cNvPicPr>
            <a:picLocks noChangeAspect="1"/>
          </p:cNvPicPr>
          <p:nvPr/>
        </p:nvPicPr>
        <p:blipFill>
          <a:blip r:embed="rId2"/>
          <a:stretch>
            <a:fillRect/>
          </a:stretch>
        </p:blipFill>
        <p:spPr>
          <a:xfrm>
            <a:off x="385762" y="628650"/>
            <a:ext cx="11420475" cy="5600700"/>
          </a:xfrm>
          <a:prstGeom prst="rect">
            <a:avLst/>
          </a:prstGeom>
        </p:spPr>
      </p:pic>
    </p:spTree>
    <p:extLst>
      <p:ext uri="{BB962C8B-B14F-4D97-AF65-F5344CB8AC3E}">
        <p14:creationId xmlns:p14="http://schemas.microsoft.com/office/powerpoint/2010/main" val="25339930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3ECAB9-8DB4-4B76-ADFC-902727A81D84}"/>
              </a:ext>
            </a:extLst>
          </p:cNvPr>
          <p:cNvPicPr>
            <a:picLocks noChangeAspect="1"/>
          </p:cNvPicPr>
          <p:nvPr/>
        </p:nvPicPr>
        <p:blipFill>
          <a:blip r:embed="rId2"/>
          <a:stretch>
            <a:fillRect/>
          </a:stretch>
        </p:blipFill>
        <p:spPr>
          <a:xfrm>
            <a:off x="534987" y="1009650"/>
            <a:ext cx="9112378" cy="5099050"/>
          </a:xfrm>
          <a:prstGeom prst="rect">
            <a:avLst/>
          </a:prstGeom>
        </p:spPr>
      </p:pic>
    </p:spTree>
    <p:extLst>
      <p:ext uri="{BB962C8B-B14F-4D97-AF65-F5344CB8AC3E}">
        <p14:creationId xmlns:p14="http://schemas.microsoft.com/office/powerpoint/2010/main" val="22510073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9B6A9B-5BE8-4B14-A863-A891E21AC7EC}"/>
              </a:ext>
            </a:extLst>
          </p:cNvPr>
          <p:cNvPicPr>
            <a:picLocks noChangeAspect="1"/>
          </p:cNvPicPr>
          <p:nvPr/>
        </p:nvPicPr>
        <p:blipFill>
          <a:blip r:embed="rId2"/>
          <a:stretch>
            <a:fillRect/>
          </a:stretch>
        </p:blipFill>
        <p:spPr>
          <a:xfrm>
            <a:off x="746125" y="1050924"/>
            <a:ext cx="10882786" cy="3190875"/>
          </a:xfrm>
          <a:prstGeom prst="rect">
            <a:avLst/>
          </a:prstGeom>
        </p:spPr>
      </p:pic>
    </p:spTree>
    <p:extLst>
      <p:ext uri="{BB962C8B-B14F-4D97-AF65-F5344CB8AC3E}">
        <p14:creationId xmlns:p14="http://schemas.microsoft.com/office/powerpoint/2010/main" val="6590638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B1ECD0-B90C-42CE-B978-A5828E504629}"/>
              </a:ext>
            </a:extLst>
          </p:cNvPr>
          <p:cNvPicPr>
            <a:picLocks noChangeAspect="1"/>
          </p:cNvPicPr>
          <p:nvPr/>
        </p:nvPicPr>
        <p:blipFill>
          <a:blip r:embed="rId2"/>
          <a:stretch>
            <a:fillRect/>
          </a:stretch>
        </p:blipFill>
        <p:spPr>
          <a:xfrm>
            <a:off x="1209674" y="592137"/>
            <a:ext cx="8695083" cy="5592763"/>
          </a:xfrm>
          <a:prstGeom prst="rect">
            <a:avLst/>
          </a:prstGeom>
        </p:spPr>
      </p:pic>
    </p:spTree>
    <p:extLst>
      <p:ext uri="{BB962C8B-B14F-4D97-AF65-F5344CB8AC3E}">
        <p14:creationId xmlns:p14="http://schemas.microsoft.com/office/powerpoint/2010/main" val="32925399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07AF94-3B90-4385-B013-DC2EB777F991}"/>
              </a:ext>
            </a:extLst>
          </p:cNvPr>
          <p:cNvPicPr>
            <a:picLocks noChangeAspect="1"/>
          </p:cNvPicPr>
          <p:nvPr/>
        </p:nvPicPr>
        <p:blipFill>
          <a:blip r:embed="rId2"/>
          <a:stretch>
            <a:fillRect/>
          </a:stretch>
        </p:blipFill>
        <p:spPr>
          <a:xfrm>
            <a:off x="2486025" y="790575"/>
            <a:ext cx="7219950" cy="5276850"/>
          </a:xfrm>
          <a:prstGeom prst="rect">
            <a:avLst/>
          </a:prstGeom>
        </p:spPr>
      </p:pic>
    </p:spTree>
    <p:extLst>
      <p:ext uri="{BB962C8B-B14F-4D97-AF65-F5344CB8AC3E}">
        <p14:creationId xmlns:p14="http://schemas.microsoft.com/office/powerpoint/2010/main" val="1562218010"/>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449</TotalTime>
  <Words>909</Words>
  <Application>Microsoft Office PowerPoint</Application>
  <PresentationFormat>Widescreen</PresentationFormat>
  <Paragraphs>99</Paragraphs>
  <Slides>121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121</vt:i4>
      </vt:variant>
    </vt:vector>
  </HeadingPairs>
  <TitlesOfParts>
    <vt:vector size="129" baseType="lpstr">
      <vt:lpstr>Arial</vt:lpstr>
      <vt:lpstr>Calibri</vt:lpstr>
      <vt:lpstr>Century Gothic</vt:lpstr>
      <vt:lpstr>Courier New</vt:lpstr>
      <vt:lpstr>Symbol</vt:lpstr>
      <vt:lpstr>Times New Roman</vt:lpstr>
      <vt:lpstr>Wingdings</vt:lpstr>
      <vt:lpstr>Vapor Trail</vt:lpstr>
      <vt:lpstr>                         project review-2      ONLINE   TICKET BOOKING SYSTEM</vt:lpstr>
      <vt:lpstr>                 ABSTRACT</vt:lpstr>
      <vt:lpstr>                                  INTRODUCTION</vt:lpstr>
      <vt:lpstr>Existing system:</vt:lpstr>
      <vt:lpstr>Proposed  system </vt:lpstr>
      <vt:lpstr>PROBLEM Definition and project description </vt:lpstr>
      <vt:lpstr>PowerPoint Presentation</vt:lpstr>
      <vt:lpstr>PowerPoint Presentation</vt:lpstr>
      <vt:lpstr>SOFTWARE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Flight Home Page</vt:lpstr>
      <vt:lpstr>PowerPoint Presentation</vt:lpstr>
      <vt:lpstr>PowerPoint Presentation</vt:lpstr>
      <vt:lpstr>User Page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review-1      ONLINE   TRANSPORT TICKET BOOKING SYSTEM</dc:title>
  <dc:creator>nalla</dc:creator>
  <cp:lastModifiedBy>nalla</cp:lastModifiedBy>
  <cp:revision>28</cp:revision>
  <dcterms:created xsi:type="dcterms:W3CDTF">2023-02-22T19:41:00Z</dcterms:created>
  <dcterms:modified xsi:type="dcterms:W3CDTF">2023-04-09T13:23:37Z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F9F573D0E1AA45549FD0EFCF0197DA02</vt:lpwstr>
  </property>
  <property fmtid="{D5CDD505-2E9C-101B-9397-08002B2CF9AE}" pid="3" name="KSOProductBuildVer">
    <vt:lpwstr>1033-11.2.0.11440</vt:lpwstr>
  </property>
</Properties>
</file>